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5"/>
  </p:sldMasterIdLst>
  <p:notesMasterIdLst>
    <p:notesMasterId r:id="rId148"/>
  </p:notesMasterIdLst>
  <p:handoutMasterIdLst>
    <p:handoutMasterId r:id="rId149"/>
  </p:handoutMasterIdLst>
  <p:sldIdLst>
    <p:sldId id="548" r:id="rId6"/>
    <p:sldId id="549" r:id="rId7"/>
    <p:sldId id="550" r:id="rId8"/>
    <p:sldId id="552" r:id="rId9"/>
    <p:sldId id="589" r:id="rId10"/>
    <p:sldId id="590" r:id="rId11"/>
    <p:sldId id="591" r:id="rId12"/>
    <p:sldId id="592" r:id="rId13"/>
    <p:sldId id="593" r:id="rId14"/>
    <p:sldId id="594" r:id="rId15"/>
    <p:sldId id="595" r:id="rId16"/>
    <p:sldId id="596" r:id="rId17"/>
    <p:sldId id="599" r:id="rId18"/>
    <p:sldId id="598" r:id="rId19"/>
    <p:sldId id="597" r:id="rId20"/>
    <p:sldId id="707" r:id="rId21"/>
    <p:sldId id="708" r:id="rId22"/>
    <p:sldId id="578" r:id="rId23"/>
    <p:sldId id="600" r:id="rId24"/>
    <p:sldId id="601" r:id="rId25"/>
    <p:sldId id="602" r:id="rId26"/>
    <p:sldId id="579" r:id="rId27"/>
    <p:sldId id="603" r:id="rId28"/>
    <p:sldId id="604" r:id="rId29"/>
    <p:sldId id="605" r:id="rId30"/>
    <p:sldId id="606" r:id="rId31"/>
    <p:sldId id="607" r:id="rId32"/>
    <p:sldId id="608" r:id="rId33"/>
    <p:sldId id="609" r:id="rId34"/>
    <p:sldId id="706" r:id="rId35"/>
    <p:sldId id="705" r:id="rId36"/>
    <p:sldId id="610" r:id="rId37"/>
    <p:sldId id="611" r:id="rId38"/>
    <p:sldId id="704" r:id="rId39"/>
    <p:sldId id="703" r:id="rId40"/>
    <p:sldId id="612" r:id="rId41"/>
    <p:sldId id="613" r:id="rId42"/>
    <p:sldId id="614" r:id="rId43"/>
    <p:sldId id="617" r:id="rId44"/>
    <p:sldId id="580" r:id="rId45"/>
    <p:sldId id="618" r:id="rId46"/>
    <p:sldId id="619" r:id="rId47"/>
    <p:sldId id="620" r:id="rId48"/>
    <p:sldId id="621" r:id="rId49"/>
    <p:sldId id="622" r:id="rId50"/>
    <p:sldId id="623" r:id="rId51"/>
    <p:sldId id="624" r:id="rId52"/>
    <p:sldId id="625" r:id="rId53"/>
    <p:sldId id="581" r:id="rId54"/>
    <p:sldId id="626" r:id="rId55"/>
    <p:sldId id="627" r:id="rId56"/>
    <p:sldId id="628" r:id="rId57"/>
    <p:sldId id="710" r:id="rId58"/>
    <p:sldId id="582" r:id="rId59"/>
    <p:sldId id="629" r:id="rId60"/>
    <p:sldId id="630" r:id="rId61"/>
    <p:sldId id="631" r:id="rId62"/>
    <p:sldId id="720" r:id="rId63"/>
    <p:sldId id="632" r:id="rId64"/>
    <p:sldId id="633" r:id="rId65"/>
    <p:sldId id="634" r:id="rId66"/>
    <p:sldId id="721" r:id="rId67"/>
    <p:sldId id="635" r:id="rId68"/>
    <p:sldId id="724" r:id="rId69"/>
    <p:sldId id="636" r:id="rId70"/>
    <p:sldId id="638" r:id="rId71"/>
    <p:sldId id="641" r:id="rId72"/>
    <p:sldId id="639" r:id="rId73"/>
    <p:sldId id="640" r:id="rId74"/>
    <p:sldId id="642" r:id="rId75"/>
    <p:sldId id="644" r:id="rId76"/>
    <p:sldId id="645" r:id="rId77"/>
    <p:sldId id="646" r:id="rId78"/>
    <p:sldId id="647" r:id="rId79"/>
    <p:sldId id="662" r:id="rId80"/>
    <p:sldId id="663" r:id="rId81"/>
    <p:sldId id="665" r:id="rId82"/>
    <p:sldId id="664" r:id="rId83"/>
    <p:sldId id="666" r:id="rId84"/>
    <p:sldId id="667" r:id="rId85"/>
    <p:sldId id="668" r:id="rId86"/>
    <p:sldId id="669" r:id="rId87"/>
    <p:sldId id="584" r:id="rId88"/>
    <p:sldId id="648" r:id="rId89"/>
    <p:sldId id="651" r:id="rId90"/>
    <p:sldId id="650" r:id="rId91"/>
    <p:sldId id="653" r:id="rId92"/>
    <p:sldId id="654" r:id="rId93"/>
    <p:sldId id="655" r:id="rId94"/>
    <p:sldId id="656" r:id="rId95"/>
    <p:sldId id="657" r:id="rId96"/>
    <p:sldId id="658" r:id="rId97"/>
    <p:sldId id="659" r:id="rId98"/>
    <p:sldId id="660" r:id="rId99"/>
    <p:sldId id="661" r:id="rId100"/>
    <p:sldId id="652" r:id="rId101"/>
    <p:sldId id="670" r:id="rId102"/>
    <p:sldId id="722" r:id="rId103"/>
    <p:sldId id="723" r:id="rId104"/>
    <p:sldId id="671" r:id="rId105"/>
    <p:sldId id="672" r:id="rId106"/>
    <p:sldId id="673" r:id="rId107"/>
    <p:sldId id="674" r:id="rId108"/>
    <p:sldId id="675" r:id="rId109"/>
    <p:sldId id="676" r:id="rId110"/>
    <p:sldId id="677" r:id="rId111"/>
    <p:sldId id="678" r:id="rId112"/>
    <p:sldId id="585" r:id="rId113"/>
    <p:sldId id="679" r:id="rId114"/>
    <p:sldId id="680" r:id="rId115"/>
    <p:sldId id="683" r:id="rId116"/>
    <p:sldId id="684" r:id="rId117"/>
    <p:sldId id="681" r:id="rId118"/>
    <p:sldId id="682" r:id="rId119"/>
    <p:sldId id="685" r:id="rId120"/>
    <p:sldId id="686" r:id="rId121"/>
    <p:sldId id="687" r:id="rId122"/>
    <p:sldId id="689" r:id="rId123"/>
    <p:sldId id="586" r:id="rId124"/>
    <p:sldId id="690" r:id="rId125"/>
    <p:sldId id="691" r:id="rId126"/>
    <p:sldId id="692" r:id="rId127"/>
    <p:sldId id="693" r:id="rId128"/>
    <p:sldId id="587" r:id="rId129"/>
    <p:sldId id="694" r:id="rId130"/>
    <p:sldId id="695" r:id="rId131"/>
    <p:sldId id="696" r:id="rId132"/>
    <p:sldId id="698" r:id="rId133"/>
    <p:sldId id="699" r:id="rId134"/>
    <p:sldId id="701" r:id="rId135"/>
    <p:sldId id="702" r:id="rId136"/>
    <p:sldId id="588" r:id="rId137"/>
    <p:sldId id="711" r:id="rId138"/>
    <p:sldId id="712" r:id="rId139"/>
    <p:sldId id="713" r:id="rId140"/>
    <p:sldId id="714" r:id="rId141"/>
    <p:sldId id="716" r:id="rId142"/>
    <p:sldId id="717" r:id="rId143"/>
    <p:sldId id="718" r:id="rId144"/>
    <p:sldId id="719" r:id="rId145"/>
    <p:sldId id="546" r:id="rId146"/>
    <p:sldId id="547" r:id="rId147"/>
  </p:sldIdLst>
  <p:sldSz cx="12192000" cy="6858000"/>
  <p:notesSz cx="7010400" cy="92964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894" userDrawn="1">
          <p15:clr>
            <a:srgbClr val="A4A3A4"/>
          </p15:clr>
        </p15:guide>
        <p15:guide id="2" pos="23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CC66FF"/>
    <a:srgbClr val="EFEFFB"/>
    <a:srgbClr val="7A0000"/>
    <a:srgbClr val="0C2D83"/>
    <a:srgbClr val="DDDDDD"/>
    <a:srgbClr val="FF0000"/>
    <a:srgbClr val="C0C0C0"/>
    <a:srgbClr val="0080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80198" autoAdjust="0"/>
  </p:normalViewPr>
  <p:slideViewPr>
    <p:cSldViewPr snapToGrid="0">
      <p:cViewPr varScale="1">
        <p:scale>
          <a:sx n="61" d="100"/>
          <a:sy n="61" d="100"/>
        </p:scale>
        <p:origin x="804" y="72"/>
      </p:cViewPr>
      <p:guideLst>
        <p:guide orient="horz" pos="894"/>
        <p:guide pos="23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p:scale>
          <a:sx n="110" d="100"/>
          <a:sy n="110" d="100"/>
        </p:scale>
        <p:origin x="12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handoutMaster" Target="handoutMasters/handoutMaster1.xml"/><Relationship Id="rId5" Type="http://schemas.openxmlformats.org/officeDocument/2006/relationships/slideMaster" Target="slideMasters/slideMaster1.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presProps" Target="presProp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tableStyles" Target="tableStyle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3038475" cy="460375"/>
          </a:xfrm>
          <a:prstGeom prst="rect">
            <a:avLst/>
          </a:prstGeom>
          <a:noFill/>
          <a:ln w="12700">
            <a:noFill/>
            <a:miter lim="800000"/>
            <a:headEnd/>
            <a:tailEnd/>
          </a:ln>
          <a:effectLst/>
        </p:spPr>
        <p:txBody>
          <a:bodyPr vert="horz" wrap="square" lIns="92645" tIns="46320" rIns="92645" bIns="46320" numCol="1" anchor="t" anchorCtr="0" compatLnSpc="1">
            <a:prstTxWarp prst="textNoShape">
              <a:avLst/>
            </a:prstTxWarp>
          </a:bodyPr>
          <a:lstStyle>
            <a:lvl1pPr algn="l">
              <a:defRPr sz="1200" dirty="0"/>
            </a:lvl1pPr>
          </a:lstStyle>
          <a:p>
            <a:pPr>
              <a:defRPr/>
            </a:pPr>
            <a:endParaRPr lang="en-US"/>
          </a:p>
        </p:txBody>
      </p:sp>
      <p:sp>
        <p:nvSpPr>
          <p:cNvPr id="82947" name="Rectangle 3"/>
          <p:cNvSpPr>
            <a:spLocks noGrp="1" noChangeArrowheads="1"/>
          </p:cNvSpPr>
          <p:nvPr>
            <p:ph type="dt" sz="quarter" idx="1"/>
          </p:nvPr>
        </p:nvSpPr>
        <p:spPr bwMode="auto">
          <a:xfrm>
            <a:off x="3971925" y="0"/>
            <a:ext cx="3038475" cy="460375"/>
          </a:xfrm>
          <a:prstGeom prst="rect">
            <a:avLst/>
          </a:prstGeom>
          <a:noFill/>
          <a:ln w="12700">
            <a:noFill/>
            <a:miter lim="800000"/>
            <a:headEnd/>
            <a:tailEnd/>
          </a:ln>
          <a:effectLst/>
        </p:spPr>
        <p:txBody>
          <a:bodyPr vert="horz" wrap="square" lIns="92645" tIns="46320" rIns="92645" bIns="46320" numCol="1" anchor="t" anchorCtr="0" compatLnSpc="1">
            <a:prstTxWarp prst="textNoShape">
              <a:avLst/>
            </a:prstTxWarp>
          </a:bodyPr>
          <a:lstStyle>
            <a:lvl1pPr algn="r">
              <a:defRPr sz="1200" dirty="0"/>
            </a:lvl1pPr>
          </a:lstStyle>
          <a:p>
            <a:pPr>
              <a:defRPr/>
            </a:pPr>
            <a:endParaRPr lang="en-US"/>
          </a:p>
        </p:txBody>
      </p:sp>
      <p:sp>
        <p:nvSpPr>
          <p:cNvPr id="82948" name="Rectangle 4"/>
          <p:cNvSpPr>
            <a:spLocks noGrp="1" noChangeArrowheads="1"/>
          </p:cNvSpPr>
          <p:nvPr>
            <p:ph type="ftr" sz="quarter" idx="2"/>
          </p:nvPr>
        </p:nvSpPr>
        <p:spPr bwMode="auto">
          <a:xfrm>
            <a:off x="0" y="8823325"/>
            <a:ext cx="3038475" cy="460375"/>
          </a:xfrm>
          <a:prstGeom prst="rect">
            <a:avLst/>
          </a:prstGeom>
          <a:noFill/>
          <a:ln w="12700">
            <a:noFill/>
            <a:miter lim="800000"/>
            <a:headEnd/>
            <a:tailEnd/>
          </a:ln>
          <a:effectLst/>
        </p:spPr>
        <p:txBody>
          <a:bodyPr vert="horz" wrap="square" lIns="92645" tIns="46320" rIns="92645" bIns="46320" numCol="1" anchor="b" anchorCtr="0" compatLnSpc="1">
            <a:prstTxWarp prst="textNoShape">
              <a:avLst/>
            </a:prstTxWarp>
          </a:bodyPr>
          <a:lstStyle>
            <a:lvl1pPr algn="l">
              <a:defRPr sz="1200" dirty="0"/>
            </a:lvl1pPr>
          </a:lstStyle>
          <a:p>
            <a:pPr>
              <a:defRPr/>
            </a:pPr>
            <a:endParaRPr lang="en-US"/>
          </a:p>
        </p:txBody>
      </p:sp>
      <p:sp>
        <p:nvSpPr>
          <p:cNvPr id="82949" name="Rectangle 5"/>
          <p:cNvSpPr>
            <a:spLocks noGrp="1" noChangeArrowheads="1"/>
          </p:cNvSpPr>
          <p:nvPr>
            <p:ph type="sldNum" sz="quarter" idx="3"/>
          </p:nvPr>
        </p:nvSpPr>
        <p:spPr bwMode="auto">
          <a:xfrm>
            <a:off x="3971925" y="8823325"/>
            <a:ext cx="3038475" cy="460375"/>
          </a:xfrm>
          <a:prstGeom prst="rect">
            <a:avLst/>
          </a:prstGeom>
          <a:noFill/>
          <a:ln w="12700">
            <a:noFill/>
            <a:miter lim="800000"/>
            <a:headEnd/>
            <a:tailEnd/>
          </a:ln>
          <a:effectLst/>
        </p:spPr>
        <p:txBody>
          <a:bodyPr vert="horz" wrap="square" lIns="92645" tIns="46320" rIns="92645" bIns="46320" numCol="1" anchor="b" anchorCtr="0" compatLnSpc="1">
            <a:prstTxWarp prst="textNoShape">
              <a:avLst/>
            </a:prstTxWarp>
          </a:bodyPr>
          <a:lstStyle>
            <a:lvl1pPr algn="r">
              <a:defRPr sz="1200"/>
            </a:lvl1pPr>
          </a:lstStyle>
          <a:p>
            <a:pPr>
              <a:defRPr/>
            </a:pPr>
            <a:fld id="{73037623-65AE-4C98-967E-BDFBADCB6682}" type="slidenum">
              <a:rPr lang="en-US"/>
              <a:pPr>
                <a:defRPr/>
              </a:pPr>
              <a:t>‹#›</a:t>
            </a:fld>
            <a:endParaRPr lang="en-US" dirty="0"/>
          </a:p>
        </p:txBody>
      </p:sp>
    </p:spTree>
    <p:extLst>
      <p:ext uri="{BB962C8B-B14F-4D97-AF65-F5344CB8AC3E}">
        <p14:creationId xmlns:p14="http://schemas.microsoft.com/office/powerpoint/2010/main" val="2329808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645" tIns="46320" rIns="92645" bIns="46320" numCol="1" anchor="t" anchorCtr="0" compatLnSpc="1">
            <a:prstTxWarp prst="textNoShape">
              <a:avLst/>
            </a:prstTxWarp>
          </a:bodyPr>
          <a:lstStyle>
            <a:lvl1pPr algn="l">
              <a:defRPr sz="1200" dirty="0"/>
            </a:lvl1pPr>
          </a:lstStyle>
          <a:p>
            <a:pPr>
              <a:defRPr/>
            </a:pPr>
            <a:endParaRPr lang="en-US"/>
          </a:p>
        </p:txBody>
      </p:sp>
      <p:sp>
        <p:nvSpPr>
          <p:cNvPr id="39939"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2645" tIns="46320" rIns="92645" bIns="46320" numCol="1" anchor="t" anchorCtr="0" compatLnSpc="1">
            <a:prstTxWarp prst="textNoShape">
              <a:avLst/>
            </a:prstTxWarp>
          </a:bodyPr>
          <a:lstStyle>
            <a:lvl1pPr algn="r">
              <a:defRPr sz="1200" dirty="0"/>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2645" tIns="46320" rIns="92645" bIns="463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2645" tIns="46320" rIns="92645" bIns="46320" numCol="1" anchor="b" anchorCtr="0" compatLnSpc="1">
            <a:prstTxWarp prst="textNoShape">
              <a:avLst/>
            </a:prstTxWarp>
          </a:bodyPr>
          <a:lstStyle>
            <a:lvl1pPr algn="l">
              <a:defRPr sz="1200" dirty="0"/>
            </a:lvl1pPr>
          </a:lstStyle>
          <a:p>
            <a:pPr>
              <a:defRPr/>
            </a:pPr>
            <a:endParaRPr lang="en-US"/>
          </a:p>
        </p:txBody>
      </p:sp>
      <p:sp>
        <p:nvSpPr>
          <p:cNvPr id="39943"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2645" tIns="46320" rIns="92645" bIns="46320" numCol="1" anchor="b" anchorCtr="0" compatLnSpc="1">
            <a:prstTxWarp prst="textNoShape">
              <a:avLst/>
            </a:prstTxWarp>
          </a:bodyPr>
          <a:lstStyle>
            <a:lvl1pPr algn="r">
              <a:defRPr sz="1200"/>
            </a:lvl1pPr>
          </a:lstStyle>
          <a:p>
            <a:pPr>
              <a:defRPr/>
            </a:pPr>
            <a:fld id="{887CBB89-29FA-490E-BCB3-A9A0EFEF6CE2}" type="slidenum">
              <a:rPr lang="en-US"/>
              <a:pPr>
                <a:defRPr/>
              </a:pPr>
              <a:t>‹#›</a:t>
            </a:fld>
            <a:endParaRPr lang="en-US" dirty="0"/>
          </a:p>
        </p:txBody>
      </p:sp>
    </p:spTree>
    <p:extLst>
      <p:ext uri="{BB962C8B-B14F-4D97-AF65-F5344CB8AC3E}">
        <p14:creationId xmlns:p14="http://schemas.microsoft.com/office/powerpoint/2010/main" val="40826255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safety.af.mil/Home/Mishap-Investigation-Proces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Welcome to the ISB &amp; SIB Annual refresher training course</a:t>
            </a:r>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a:t>
            </a:fld>
            <a:endParaRPr lang="en-US" dirty="0"/>
          </a:p>
        </p:txBody>
      </p:sp>
    </p:spTree>
    <p:extLst>
      <p:ext uri="{BB962C8B-B14F-4D97-AF65-F5344CB8AC3E}">
        <p14:creationId xmlns:p14="http://schemas.microsoft.com/office/powerpoint/2010/main" val="33384530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Okay, who declares the site safe?  The Fire Chief - think of him as the initial IC</a:t>
            </a:r>
          </a:p>
          <a:p>
            <a:endParaRPr lang="en-US" altLang="en-US" dirty="0"/>
          </a:p>
          <a:p>
            <a:r>
              <a:rPr lang="en-US" altLang="en-US" dirty="0"/>
              <a:t>The initial first responder on scene will establish command and perform IC duties until replaced by a more competent or higher trained IC. If the incident requires other agencies to respond to the incident, then the incident commander must have the appropriate training and experience as an IC. </a:t>
            </a:r>
          </a:p>
          <a:p>
            <a:endParaRPr lang="en-US" altLang="en-US" dirty="0"/>
          </a:p>
          <a:p>
            <a:r>
              <a:rPr lang="en-US" altLang="en-US" dirty="0"/>
              <a:t>He then turns the site over to the assigned IC…</a:t>
            </a:r>
          </a:p>
          <a:p>
            <a:endParaRPr lang="en-US" altLang="en-US" dirty="0"/>
          </a:p>
          <a:p>
            <a:r>
              <a:rPr lang="en-US" altLang="en-US" dirty="0"/>
              <a:t>The Incident Commander is a trained and experienced responder that provides on-scene tactical control using subject matter experts (SME) and support from other functions. The Fire and Emergency Services (FES) will be the incident commander for all incidents involving two or more response agencies. The initial First Responder will assume the IC position until the senior FES person arrives on scene. Once on scene, command is formally transferred from the initial First Responder to the senior FES person. For example, Security Forces responds to a hostage situation and the senior security forces member will assume IC until FES arrives on scene. Then SF briefs the senior FES person and transfers command. The SF person then assumes the operations branch chief position to provide direct tactical operational support to the IC. </a:t>
            </a:r>
          </a:p>
          <a:p>
            <a:endParaRPr lang="en-US" altLang="en-US" dirty="0"/>
          </a:p>
          <a:p>
            <a:r>
              <a:rPr lang="en-US" altLang="en-US" dirty="0"/>
              <a:t>AFI 10-2501, </a:t>
            </a:r>
            <a:r>
              <a:rPr lang="en-US" altLang="en-US" i="1" dirty="0"/>
              <a:t>Emergency Management Program</a:t>
            </a:r>
            <a:r>
              <a:rPr lang="en-US" altLang="en-US" dirty="0"/>
              <a:t>, Table 5.1 states, “</a:t>
            </a:r>
            <a:r>
              <a:rPr lang="en-US" dirty="0"/>
              <a:t>The Incident Commander must be experienced in incidents of the appropriate type and complexity. They must meet the training requirements outlined in Chapter 4, including training to manage multiple agency responses, if required. The Incident Commander must be certified before establishing and or assuming command of a HAZMAT incident.” (T-2). </a:t>
            </a:r>
            <a:endParaRPr lang="en-US" altLang="en-US" dirty="0"/>
          </a:p>
          <a:p>
            <a:r>
              <a:rPr lang="en-US" altLang="en-US" dirty="0"/>
              <a:t>Note: ANG FES serves as the IC on all ANG multiple agency responses.</a:t>
            </a:r>
          </a:p>
          <a:p>
            <a:endParaRPr lang="en-US" altLang="en-US" dirty="0"/>
          </a:p>
          <a:p>
            <a:r>
              <a:rPr lang="en-US" altLang="en-US" dirty="0"/>
              <a:t>ISB/SIB BPs are not IC or ROC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a:t>
            </a:fld>
            <a:endParaRPr lang="en-US" altLang="en-US" sz="1300" dirty="0"/>
          </a:p>
        </p:txBody>
      </p:sp>
    </p:spTree>
    <p:extLst>
      <p:ext uri="{BB962C8B-B14F-4D97-AF65-F5344CB8AC3E}">
        <p14:creationId xmlns:p14="http://schemas.microsoft.com/office/powerpoint/2010/main" val="394190600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110</a:t>
            </a:fld>
            <a:endParaRPr lang="en-US" altLang="en-US" sz="1300" dirty="0"/>
          </a:p>
        </p:txBody>
      </p:sp>
    </p:spTree>
    <p:extLst>
      <p:ext uri="{BB962C8B-B14F-4D97-AF65-F5344CB8AC3E}">
        <p14:creationId xmlns:p14="http://schemas.microsoft.com/office/powerpoint/2010/main" val="309371387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111</a:t>
            </a:fld>
            <a:endParaRPr lang="en-US" altLang="en-US" sz="1300" dirty="0"/>
          </a:p>
        </p:txBody>
      </p:sp>
    </p:spTree>
    <p:extLst>
      <p:ext uri="{BB962C8B-B14F-4D97-AF65-F5344CB8AC3E}">
        <p14:creationId xmlns:p14="http://schemas.microsoft.com/office/powerpoint/2010/main" val="83327552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Non-Factors Worthy of Discussion could fall into one of three categories:</a:t>
            </a:r>
          </a:p>
          <a:p>
            <a:pPr>
              <a:buFontTx/>
              <a:buChar char="-"/>
            </a:pPr>
            <a:r>
              <a:rPr lang="en-US" altLang="en-US" dirty="0"/>
              <a:t>Possible factors in the investigation that we ruled out (i.e., bird strike in an engine failure mishap)</a:t>
            </a:r>
          </a:p>
          <a:p>
            <a:pPr>
              <a:buFontTx/>
              <a:buChar char="-"/>
            </a:pPr>
            <a:r>
              <a:rPr lang="en-US" altLang="en-US" dirty="0"/>
              <a:t>Things we uncover during the investigation that did not cause the mishap or influence the outcome but that we want to have fixed due to the potential to be a factor in a future mishap (i.e., failure of survival radio batteries)</a:t>
            </a:r>
          </a:p>
          <a:p>
            <a:pPr>
              <a:buFontTx/>
              <a:buChar char="-"/>
            </a:pPr>
            <a:r>
              <a:rPr lang="en-US" altLang="en-US" dirty="0"/>
              <a:t> Commander interest items (like RM, CRM, etc.)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112</a:t>
            </a:fld>
            <a:endParaRPr lang="en-US" altLang="en-US" sz="1300" dirty="0"/>
          </a:p>
        </p:txBody>
      </p:sp>
    </p:spTree>
    <p:extLst>
      <p:ext uri="{BB962C8B-B14F-4D97-AF65-F5344CB8AC3E}">
        <p14:creationId xmlns:p14="http://schemas.microsoft.com/office/powerpoint/2010/main" val="244730422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113</a:t>
            </a:fld>
            <a:endParaRPr lang="en-US" altLang="en-US" sz="1300" dirty="0"/>
          </a:p>
        </p:txBody>
      </p:sp>
    </p:spTree>
    <p:extLst>
      <p:ext uri="{BB962C8B-B14F-4D97-AF65-F5344CB8AC3E}">
        <p14:creationId xmlns:p14="http://schemas.microsoft.com/office/powerpoint/2010/main" val="354011905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114</a:t>
            </a:fld>
            <a:endParaRPr lang="en-US" altLang="en-US" sz="1300" dirty="0"/>
          </a:p>
        </p:txBody>
      </p:sp>
    </p:spTree>
    <p:extLst>
      <p:ext uri="{BB962C8B-B14F-4D97-AF65-F5344CB8AC3E}">
        <p14:creationId xmlns:p14="http://schemas.microsoft.com/office/powerpoint/2010/main" val="19838725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format for writing the paragraphs in the Narrative</a:t>
            </a:r>
          </a:p>
          <a:p>
            <a:r>
              <a:rPr lang="en-US" altLang="en-US" b="1" i="1" dirty="0"/>
              <a:t>Emphasis Bullet:</a:t>
            </a:r>
            <a:endParaRPr lang="en-US" altLang="en-US" dirty="0"/>
          </a:p>
          <a:p>
            <a:pPr>
              <a:buFontTx/>
              <a:buChar char="•"/>
            </a:pPr>
            <a:r>
              <a:rPr lang="en-US" altLang="en-US" dirty="0"/>
              <a:t>  Recurring weak area: </a:t>
            </a:r>
            <a:r>
              <a:rPr lang="en-US" altLang="en-US" dirty="0">
                <a:solidFill>
                  <a:srgbClr val="FF0000"/>
                </a:solidFill>
              </a:rPr>
              <a:t>Include enough information so the reader can logically follow the SIB’s rationale for conclusions reached.</a:t>
            </a:r>
          </a:p>
          <a:p>
            <a:r>
              <a:rPr lang="en-US" altLang="en-US" dirty="0">
                <a:solidFill>
                  <a:srgbClr val="FF0000"/>
                </a:solidFill>
              </a:rPr>
              <a:t>SIBs do a great job explaining the “what” in the mishap sequence, often come up short in explaining “why” </a:t>
            </a:r>
            <a:r>
              <a:rPr lang="en-US" altLang="en-US" dirty="0"/>
              <a:t> </a:t>
            </a:r>
          </a:p>
          <a:p>
            <a:r>
              <a:rPr lang="en-US" altLang="en-US" dirty="0"/>
              <a:t>SIBs have problems with this, show you how to overcome in a few slides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115</a:t>
            </a:fld>
            <a:endParaRPr lang="en-US" altLang="en-US" sz="1300" dirty="0"/>
          </a:p>
        </p:txBody>
      </p:sp>
    </p:spTree>
    <p:extLst>
      <p:ext uri="{BB962C8B-B14F-4D97-AF65-F5344CB8AC3E}">
        <p14:creationId xmlns:p14="http://schemas.microsoft.com/office/powerpoint/2010/main" val="41684937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i="1" dirty="0"/>
              <a:t>Emphasis Bullet:</a:t>
            </a:r>
            <a:endParaRPr lang="en-US" altLang="en-US" dirty="0"/>
          </a:p>
          <a:p>
            <a:pPr>
              <a:buFontTx/>
              <a:buChar char="•"/>
            </a:pPr>
            <a:r>
              <a:rPr lang="en-US" altLang="en-US" dirty="0"/>
              <a:t>Recurring weak area: </a:t>
            </a:r>
          </a:p>
          <a:p>
            <a:pPr>
              <a:buFontTx/>
              <a:buChar char="•"/>
            </a:pPr>
            <a:r>
              <a:rPr lang="en-US" altLang="en-US" dirty="0">
                <a:solidFill>
                  <a:srgbClr val="FF0000"/>
                </a:solidFill>
              </a:rPr>
              <a:t>What should have happened/what’s the standard</a:t>
            </a:r>
          </a:p>
          <a:p>
            <a:pPr>
              <a:buFontTx/>
              <a:buChar char="•"/>
            </a:pPr>
            <a:r>
              <a:rPr lang="en-US" altLang="en-US" dirty="0">
                <a:solidFill>
                  <a:srgbClr val="FF0000"/>
                </a:solidFill>
              </a:rPr>
              <a:t>What actually happened</a:t>
            </a:r>
          </a:p>
          <a:p>
            <a:pPr>
              <a:buFontTx/>
              <a:buChar char="•"/>
            </a:pPr>
            <a:r>
              <a:rPr lang="en-US" altLang="en-US" dirty="0">
                <a:solidFill>
                  <a:srgbClr val="FF0000"/>
                </a:solidFill>
              </a:rPr>
              <a:t>How it contributed to the mishap and why the difference</a:t>
            </a:r>
          </a:p>
          <a:p>
            <a:pPr>
              <a:buFontTx/>
              <a:buChar char="•"/>
            </a:pPr>
            <a:r>
              <a:rPr lang="en-US" altLang="en-US" dirty="0">
                <a:solidFill>
                  <a:srgbClr val="FF0000"/>
                </a:solidFill>
              </a:rPr>
              <a:t>Close with a tie-it-all-together statement</a:t>
            </a:r>
          </a:p>
          <a:p>
            <a:pPr>
              <a:buFontTx/>
              <a:buChar char="•"/>
            </a:pPr>
            <a:r>
              <a:rPr lang="en-US" altLang="en-US" dirty="0">
                <a:solidFill>
                  <a:srgbClr val="FF0000"/>
                </a:solidFill>
              </a:rPr>
              <a:t>This analysis format makes the logic easy to follow and for the reader to come to the same conclusion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116</a:t>
            </a:fld>
            <a:endParaRPr lang="en-US" altLang="en-US" sz="1300" dirty="0"/>
          </a:p>
        </p:txBody>
      </p:sp>
    </p:spTree>
    <p:extLst>
      <p:ext uri="{BB962C8B-B14F-4D97-AF65-F5344CB8AC3E}">
        <p14:creationId xmlns:p14="http://schemas.microsoft.com/office/powerpoint/2010/main" val="411589168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Another weak area.  Where did you get the information?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117</a:t>
            </a:fld>
            <a:endParaRPr lang="en-US" altLang="en-US" sz="1300" dirty="0"/>
          </a:p>
        </p:txBody>
      </p:sp>
    </p:spTree>
    <p:extLst>
      <p:ext uri="{BB962C8B-B14F-4D97-AF65-F5344CB8AC3E}">
        <p14:creationId xmlns:p14="http://schemas.microsoft.com/office/powerpoint/2010/main" val="17410405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118</a:t>
            </a:fld>
            <a:endParaRPr lang="en-US" altLang="en-US" sz="1300" dirty="0"/>
          </a:p>
        </p:txBody>
      </p:sp>
    </p:spTree>
    <p:extLst>
      <p:ext uri="{BB962C8B-B14F-4D97-AF65-F5344CB8AC3E}">
        <p14:creationId xmlns:p14="http://schemas.microsoft.com/office/powerpoint/2010/main" val="38336763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What are findings as defined in DAFI 91-204?</a:t>
            </a:r>
          </a:p>
          <a:p>
            <a:r>
              <a:rPr lang="en-US" altLang="en-US" dirty="0">
                <a:solidFill>
                  <a:srgbClr val="FF0000"/>
                </a:solidFill>
              </a:rPr>
              <a:t>Technique: </a:t>
            </a:r>
            <a:r>
              <a:rPr lang="en-US" altLang="en-US" dirty="0" err="1">
                <a:solidFill>
                  <a:srgbClr val="FF0000"/>
                </a:solidFill>
              </a:rPr>
              <a:t>Bulletized</a:t>
            </a:r>
            <a:r>
              <a:rPr lang="en-US" altLang="en-US" dirty="0">
                <a:solidFill>
                  <a:srgbClr val="FF0000"/>
                </a:solidFill>
              </a:rPr>
              <a:t> (but in complete sentences) mishap overview in chronological order from the first event to the end of the mishap sequence</a:t>
            </a:r>
          </a:p>
          <a:p>
            <a:r>
              <a:rPr lang="en-US" altLang="en-US" dirty="0">
                <a:solidFill>
                  <a:srgbClr val="FF0000"/>
                </a:solidFill>
              </a:rPr>
              <a:t>There are two types of findings:  </a:t>
            </a:r>
          </a:p>
          <a:p>
            <a:r>
              <a:rPr lang="en-US" altLang="en-US" dirty="0">
                <a:solidFill>
                  <a:srgbClr val="FF0000"/>
                </a:solidFill>
              </a:rPr>
              <a:t>The “factors” in the mishap</a:t>
            </a:r>
          </a:p>
          <a:p>
            <a:r>
              <a:rPr lang="en-US" altLang="en-US" dirty="0">
                <a:solidFill>
                  <a:srgbClr val="FF0000"/>
                </a:solidFill>
              </a:rPr>
              <a:t>The events that sustain the mishap sequence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120</a:t>
            </a:fld>
            <a:endParaRPr lang="en-US" altLang="en-US" sz="1300" dirty="0"/>
          </a:p>
        </p:txBody>
      </p:sp>
    </p:spTree>
    <p:extLst>
      <p:ext uri="{BB962C8B-B14F-4D97-AF65-F5344CB8AC3E}">
        <p14:creationId xmlns:p14="http://schemas.microsoft.com/office/powerpoint/2010/main" val="1438061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Mentioned previously could have several ISBs going on at once (base that owned the asset, base where mishap occurred)</a:t>
            </a:r>
          </a:p>
          <a:p>
            <a:r>
              <a:rPr lang="en-US" altLang="en-US" b="1" i="1" dirty="0"/>
              <a:t>Emphasis Bullet</a:t>
            </a:r>
          </a:p>
          <a:p>
            <a:r>
              <a:rPr lang="en-US" altLang="en-US" dirty="0"/>
              <a:t>The ISB </a:t>
            </a:r>
            <a:r>
              <a:rPr lang="en-US" altLang="en-US" i="1" dirty="0">
                <a:solidFill>
                  <a:srgbClr val="FF0000"/>
                </a:solidFill>
              </a:rPr>
              <a:t>does not determine mishap cause</a:t>
            </a:r>
            <a:r>
              <a:rPr lang="en-US" altLang="en-US" i="0" baseline="0" dirty="0">
                <a:solidFill>
                  <a:srgbClr val="FF0000"/>
                </a:solidFill>
              </a:rPr>
              <a:t> – it is not</a:t>
            </a:r>
            <a:r>
              <a:rPr lang="en-US" altLang="en-US" dirty="0">
                <a:solidFill>
                  <a:srgbClr val="FF0000"/>
                </a:solidFill>
              </a:rPr>
              <a:t> called</a:t>
            </a:r>
            <a:r>
              <a:rPr lang="en-US" altLang="en-US" baseline="0" dirty="0">
                <a:solidFill>
                  <a:srgbClr val="FF0000"/>
                </a:solidFill>
              </a:rPr>
              <a:t> the</a:t>
            </a:r>
            <a:r>
              <a:rPr lang="en-US" altLang="en-US" dirty="0">
                <a:solidFill>
                  <a:srgbClr val="FF0000"/>
                </a:solidFill>
              </a:rPr>
              <a:t> “Interim Safety Investigation Board”</a:t>
            </a:r>
          </a:p>
          <a:p>
            <a:r>
              <a:rPr lang="en-US" altLang="en-US" dirty="0">
                <a:solidFill>
                  <a:srgbClr val="FF0000"/>
                </a:solidFill>
              </a:rPr>
              <a:t>Restrict work to collection, protection, and preservation of evidence, not determining cause.  That is the SIB’s job.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a:t>
            </a:fld>
            <a:endParaRPr lang="en-US" altLang="en-US" sz="1300" dirty="0"/>
          </a:p>
        </p:txBody>
      </p:sp>
    </p:spTree>
    <p:extLst>
      <p:ext uri="{BB962C8B-B14F-4D97-AF65-F5344CB8AC3E}">
        <p14:creationId xmlns:p14="http://schemas.microsoft.com/office/powerpoint/2010/main" val="84420212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 further defined in the 91-204 paragraph 5.10</a:t>
            </a:r>
          </a:p>
          <a:p>
            <a:r>
              <a:rPr lang="en-US" altLang="en-US" dirty="0"/>
              <a:t>After reading it is still tough to determine what exactly findings are/look like unless you’ve worked with them previously.</a:t>
            </a:r>
          </a:p>
          <a:p>
            <a:r>
              <a:rPr lang="en-US" altLang="en-US" b="1" i="1" dirty="0"/>
              <a:t>Emphasis Bullets</a:t>
            </a:r>
            <a:endParaRPr lang="en-US" altLang="en-US" dirty="0"/>
          </a:p>
          <a:p>
            <a:pPr>
              <a:buFontTx/>
              <a:buChar char="•"/>
            </a:pPr>
            <a:r>
              <a:rPr lang="en-US" altLang="en-US" dirty="0"/>
              <a:t>  List findings in the order of when they occurred relative to the mishap sequence, not when discovered by the SIB</a:t>
            </a:r>
          </a:p>
          <a:p>
            <a:pPr>
              <a:spcAft>
                <a:spcPct val="30000"/>
              </a:spcAft>
              <a:buFontTx/>
              <a:buChar char="•"/>
            </a:pPr>
            <a:r>
              <a:rPr lang="en-US" altLang="en-US" dirty="0"/>
              <a:t>  Some Event Sequences Begin Long Before the Actual Mishap Sequence With Design Problems, Improperly Written Directives, or Inadequate Training Program:</a:t>
            </a:r>
          </a:p>
          <a:p>
            <a:pPr>
              <a:spcAft>
                <a:spcPct val="30000"/>
              </a:spcAft>
              <a:buFontTx/>
              <a:buChar char="•"/>
            </a:pPr>
            <a:r>
              <a:rPr lang="en-US" altLang="en-US" dirty="0"/>
              <a:t>Finding 1: The F-117 Basic Aircraft Design Is Highly Conducive to Spatial Disorientation (SIB written Finding 1 following an F-117 SD mishap). </a:t>
            </a:r>
          </a:p>
          <a:p>
            <a:pPr>
              <a:spcAft>
                <a:spcPct val="30000"/>
              </a:spcAft>
              <a:buFontTx/>
              <a:buChar char="•"/>
            </a:pPr>
            <a:r>
              <a:rPr lang="en-US" altLang="en-US" dirty="0"/>
              <a:t>Finding 1: A Known Design Deficiency in the FXXX Engines Predisposes the Third Stage Fan Disk Lugs to Fractures Due to High Cycle Fatigue (HCF)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121</a:t>
            </a:fld>
            <a:endParaRPr lang="en-US" altLang="en-US" sz="1300" dirty="0"/>
          </a:p>
        </p:txBody>
      </p:sp>
    </p:spTree>
    <p:extLst>
      <p:ext uri="{BB962C8B-B14F-4D97-AF65-F5344CB8AC3E}">
        <p14:creationId xmlns:p14="http://schemas.microsoft.com/office/powerpoint/2010/main" val="162191591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Despite your best efforts, often times you won’t know with 100% certainty why a mishap occurred</a:t>
            </a:r>
          </a:p>
          <a:p>
            <a:r>
              <a:rPr lang="en-US" altLang="en-US" dirty="0"/>
              <a:t>You’ll have a reasonable idea based on the evidence gathered and analyzed, but</a:t>
            </a:r>
          </a:p>
          <a:p>
            <a:r>
              <a:rPr lang="en-US" altLang="en-US" dirty="0"/>
              <a:t>For example: a fatal mishap where the key witness can’t be interviewed to determine why they took the course of action they did.</a:t>
            </a:r>
          </a:p>
          <a:p>
            <a:r>
              <a:rPr lang="en-US" altLang="en-US" dirty="0"/>
              <a:t>In that case, we qualify the findings with words like “most likely” or “for an undetermined reason”</a:t>
            </a:r>
          </a:p>
          <a:p>
            <a:r>
              <a:rPr lang="en-US" altLang="en-US" dirty="0"/>
              <a:t>Take the term “most likely” out of the sentence above and how does it read?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122</a:t>
            </a:fld>
            <a:endParaRPr lang="en-US" altLang="en-US" sz="1300" dirty="0"/>
          </a:p>
        </p:txBody>
      </p:sp>
    </p:spTree>
    <p:extLst>
      <p:ext uri="{BB962C8B-B14F-4D97-AF65-F5344CB8AC3E}">
        <p14:creationId xmlns:p14="http://schemas.microsoft.com/office/powerpoint/2010/main" val="337566977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Have the IO draft an initial set of findings based on the circumstances of the mishap and post them on the board prior to the first findings session.</a:t>
            </a:r>
          </a:p>
          <a:p>
            <a:r>
              <a:rPr lang="en-US" altLang="en-US" dirty="0"/>
              <a:t>8 -15 findings is a good ballpark for the number findings, some will have more, some less. </a:t>
            </a:r>
          </a:p>
          <a:p>
            <a:r>
              <a:rPr lang="en-US" altLang="en-US" dirty="0"/>
              <a:t>The findings should be reviewed everyday by the SIB, as a group, until they are finalized.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123</a:t>
            </a:fld>
            <a:endParaRPr lang="en-US" altLang="en-US" sz="1300" dirty="0"/>
          </a:p>
        </p:txBody>
      </p:sp>
    </p:spTree>
    <p:extLst>
      <p:ext uri="{BB962C8B-B14F-4D97-AF65-F5344CB8AC3E}">
        <p14:creationId xmlns:p14="http://schemas.microsoft.com/office/powerpoint/2010/main" val="209065833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After we determine the findings, we need to decide where cause fits in the sequence…which findings are causal.</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125</a:t>
            </a:fld>
            <a:endParaRPr lang="en-US" altLang="en-US" sz="1300" dirty="0"/>
          </a:p>
        </p:txBody>
      </p:sp>
    </p:spTree>
    <p:extLst>
      <p:ext uri="{BB962C8B-B14F-4D97-AF65-F5344CB8AC3E}">
        <p14:creationId xmlns:p14="http://schemas.microsoft.com/office/powerpoint/2010/main" val="270031762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126</a:t>
            </a:fld>
            <a:endParaRPr lang="en-US" altLang="en-US" sz="1300" dirty="0"/>
          </a:p>
        </p:txBody>
      </p:sp>
    </p:spTree>
    <p:extLst>
      <p:ext uri="{BB962C8B-B14F-4D97-AF65-F5344CB8AC3E}">
        <p14:creationId xmlns:p14="http://schemas.microsoft.com/office/powerpoint/2010/main" val="21626860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Be sure to look at “reasonableness” when determining cause.</a:t>
            </a:r>
          </a:p>
          <a:p>
            <a:r>
              <a:rPr lang="en-US" altLang="en-US" dirty="0">
                <a:solidFill>
                  <a:srgbClr val="FF0000"/>
                </a:solidFill>
              </a:rPr>
              <a:t>Reasonable Person, Publications, Parts</a:t>
            </a:r>
            <a:r>
              <a:rPr lang="en-US" altLang="en-US" dirty="0"/>
              <a:t> </a:t>
            </a:r>
          </a:p>
          <a:p>
            <a:r>
              <a:rPr lang="en-US" altLang="en-US" dirty="0"/>
              <a:t>This is very subjective. What is reasonable to you might not be to the rest of the SIB.</a:t>
            </a:r>
          </a:p>
          <a:p>
            <a:r>
              <a:rPr lang="en-US" altLang="en-US" dirty="0"/>
              <a:t>For example, let's say we’ve had 8 Class A F-16 nozzle loss mishaps. First one occurred 7 years ago. Dash-1 still contains nothing about how to fly the aircraft minus the augmenter nozzle. Is this reasonable?</a:t>
            </a:r>
          </a:p>
          <a:p>
            <a:r>
              <a:rPr lang="en-US" altLang="en-US" dirty="0"/>
              <a:t>After the first mishap, it probably would be reasonable because we would never expect the augmenter to fall off the aircraft.</a:t>
            </a:r>
          </a:p>
          <a:p>
            <a:r>
              <a:rPr lang="en-US" altLang="en-US" dirty="0"/>
              <a:t>Seven years, and 8 Class A mishaps later is it still reasonable?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127</a:t>
            </a:fld>
            <a:endParaRPr lang="en-US" altLang="en-US" sz="1300" dirty="0"/>
          </a:p>
        </p:txBody>
      </p:sp>
    </p:spTree>
    <p:extLst>
      <p:ext uri="{BB962C8B-B14F-4D97-AF65-F5344CB8AC3E}">
        <p14:creationId xmlns:p14="http://schemas.microsoft.com/office/powerpoint/2010/main" val="266876766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Tell audience to read this and the following slide and we’ll demonstrate how it was used to build a set of findings</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128</a:t>
            </a:fld>
            <a:endParaRPr lang="en-US" altLang="en-US" sz="1300" dirty="0"/>
          </a:p>
        </p:txBody>
      </p:sp>
    </p:spTree>
    <p:extLst>
      <p:ext uri="{BB962C8B-B14F-4D97-AF65-F5344CB8AC3E}">
        <p14:creationId xmlns:p14="http://schemas.microsoft.com/office/powerpoint/2010/main" val="101966618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129</a:t>
            </a:fld>
            <a:endParaRPr lang="en-US" altLang="en-US" sz="1300" dirty="0"/>
          </a:p>
        </p:txBody>
      </p:sp>
    </p:spTree>
    <p:extLst>
      <p:ext uri="{BB962C8B-B14F-4D97-AF65-F5344CB8AC3E}">
        <p14:creationId xmlns:p14="http://schemas.microsoft.com/office/powerpoint/2010/main" val="319341711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130</a:t>
            </a:fld>
            <a:endParaRPr lang="en-US" altLang="en-US" sz="1300" dirty="0"/>
          </a:p>
        </p:txBody>
      </p:sp>
    </p:spTree>
    <p:extLst>
      <p:ext uri="{BB962C8B-B14F-4D97-AF65-F5344CB8AC3E}">
        <p14:creationId xmlns:p14="http://schemas.microsoft.com/office/powerpoint/2010/main" val="131275116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131</a:t>
            </a:fld>
            <a:endParaRPr lang="en-US" altLang="en-US" sz="1300" dirty="0"/>
          </a:p>
        </p:txBody>
      </p:sp>
    </p:spTree>
    <p:extLst>
      <p:ext uri="{BB962C8B-B14F-4D97-AF65-F5344CB8AC3E}">
        <p14:creationId xmlns:p14="http://schemas.microsoft.com/office/powerpoint/2010/main" val="2766004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Remember IC “controls” the site, but the ISB has specific functions too.</a:t>
            </a:r>
          </a:p>
          <a:p>
            <a:r>
              <a:rPr lang="en-US" altLang="en-US" dirty="0"/>
              <a:t>We’ll discuss each one in the following slides.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a:t>
            </a:fld>
            <a:endParaRPr lang="en-US" altLang="en-US" sz="1300" dirty="0"/>
          </a:p>
        </p:txBody>
      </p:sp>
    </p:spTree>
    <p:extLst>
      <p:ext uri="{BB962C8B-B14F-4D97-AF65-F5344CB8AC3E}">
        <p14:creationId xmlns:p14="http://schemas.microsoft.com/office/powerpoint/2010/main" val="41992476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Next, we’ll determine the recommendations aimed at preventing future mishaps. </a:t>
            </a:r>
          </a:p>
          <a:p>
            <a:r>
              <a:rPr lang="en-US" altLang="en-US" dirty="0"/>
              <a:t>Recommendations are defined as…………..(read slide)</a:t>
            </a:r>
          </a:p>
          <a:p>
            <a:r>
              <a:rPr lang="en-US" altLang="en-US" dirty="0"/>
              <a:t>Recommendations must relate to the findings, causal or not causal, in the mishap sequence.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133</a:t>
            </a:fld>
            <a:endParaRPr lang="en-US" altLang="en-US" sz="1300" dirty="0"/>
          </a:p>
        </p:txBody>
      </p:sp>
    </p:spTree>
    <p:extLst>
      <p:ext uri="{BB962C8B-B14F-4D97-AF65-F5344CB8AC3E}">
        <p14:creationId xmlns:p14="http://schemas.microsoft.com/office/powerpoint/2010/main" val="270808190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Tx/>
              <a:buNone/>
              <a:defRPr/>
            </a:pPr>
            <a:r>
              <a:rPr lang="en-US" dirty="0"/>
              <a:t>What are you are you trying to get the recommendations to accomplish? List that before starting to finalize the recommendation wording.  Blue sentence above the recommendations listed beneath.</a:t>
            </a:r>
          </a:p>
          <a:p>
            <a:pPr marL="0" indent="0">
              <a:buFontTx/>
              <a:buNone/>
              <a:defRPr/>
            </a:pPr>
            <a:r>
              <a:rPr lang="en-US" dirty="0"/>
              <a:t>If you get stuck on how to word a recommendation look at like recommendations in AFSAS. How were they worded?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134</a:t>
            </a:fld>
            <a:endParaRPr lang="en-US" altLang="en-US" sz="1300" dirty="0"/>
          </a:p>
        </p:txBody>
      </p:sp>
    </p:spTree>
    <p:extLst>
      <p:ext uri="{BB962C8B-B14F-4D97-AF65-F5344CB8AC3E}">
        <p14:creationId xmlns:p14="http://schemas.microsoft.com/office/powerpoint/2010/main" val="3201134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65261" indent="-165261">
              <a:buFontTx/>
              <a:buChar char="-"/>
              <a:defRPr/>
            </a:pPr>
            <a:r>
              <a:rPr lang="en-US" dirty="0"/>
              <a:t>Consider the four methods listed for developing recommendations.</a:t>
            </a:r>
          </a:p>
          <a:p>
            <a:pPr marL="165261" indent="-165261">
              <a:buFontTx/>
              <a:buChar char="-"/>
              <a:defRPr/>
            </a:pPr>
            <a:r>
              <a:rPr lang="en-US" dirty="0"/>
              <a:t>From top to bottom; design – longest timeline, normally most effective, most expensive; </a:t>
            </a:r>
          </a:p>
          <a:p>
            <a:pPr marL="165261" indent="-165261">
              <a:buFontTx/>
              <a:buChar char="-"/>
              <a:defRPr/>
            </a:pPr>
            <a:r>
              <a:rPr lang="en-US" dirty="0"/>
              <a:t>Develop training procedure – least effective shortest time</a:t>
            </a:r>
          </a:p>
          <a:p>
            <a:pPr marL="165261" indent="-165261">
              <a:buFontTx/>
              <a:buChar char="-"/>
              <a:defRPr/>
            </a:pPr>
            <a:r>
              <a:rPr lang="en-US" dirty="0"/>
              <a:t>May recommend long term design recs and other interim recs for mitigation until the hazard is designed out</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135</a:t>
            </a:fld>
            <a:endParaRPr lang="en-US" altLang="en-US" sz="1300" dirty="0"/>
          </a:p>
        </p:txBody>
      </p:sp>
    </p:spTree>
    <p:extLst>
      <p:ext uri="{BB962C8B-B14F-4D97-AF65-F5344CB8AC3E}">
        <p14:creationId xmlns:p14="http://schemas.microsoft.com/office/powerpoint/2010/main" val="182577573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These are the recommendations that would have come from the depot findings/causes example we built……………..</a:t>
            </a:r>
          </a:p>
          <a:p>
            <a:r>
              <a:rPr lang="en-US" altLang="en-US" dirty="0"/>
              <a:t>Avoid making do your job recs.</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136</a:t>
            </a:fld>
            <a:endParaRPr lang="en-US" altLang="en-US" sz="1300" dirty="0"/>
          </a:p>
        </p:txBody>
      </p:sp>
    </p:spTree>
    <p:extLst>
      <p:ext uri="{BB962C8B-B14F-4D97-AF65-F5344CB8AC3E}">
        <p14:creationId xmlns:p14="http://schemas.microsoft.com/office/powerpoint/2010/main" val="60235657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Recommendations ROE as found in DAFI</a:t>
            </a:r>
            <a:r>
              <a:rPr lang="en-US" altLang="en-US" baseline="0" dirty="0"/>
              <a:t> </a:t>
            </a:r>
            <a:r>
              <a:rPr lang="en-US" altLang="en-US" dirty="0"/>
              <a:t>91-204 </a:t>
            </a:r>
          </a:p>
          <a:p>
            <a:r>
              <a:rPr lang="en-US" altLang="en-US" dirty="0"/>
              <a:t>The action agency normally has greater expertise than the investigators and should be given the opportunity to develop the optimal solution for a problem.</a:t>
            </a:r>
          </a:p>
          <a:p>
            <a:r>
              <a:rPr lang="en-US" altLang="en-US" dirty="0"/>
              <a:t>In most cases, it is not necessary to recommend a study or evaluation, since studies or evaluations are implicit in the process.</a:t>
            </a:r>
          </a:p>
          <a:p>
            <a:r>
              <a:rPr lang="en-US" altLang="en-US" dirty="0"/>
              <a:t>Again, for a complete listing of recommendations ROE see 91-204 para 5.12.</a:t>
            </a:r>
          </a:p>
          <a:p>
            <a:r>
              <a:rPr lang="en-US" altLang="en-US" dirty="0"/>
              <a:t>Review 91-204 after writing recommendations to ensure they are valid </a:t>
            </a:r>
          </a:p>
          <a:p>
            <a:r>
              <a:rPr lang="en-US" altLang="en-US" dirty="0"/>
              <a:t>Others include: </a:t>
            </a:r>
          </a:p>
          <a:p>
            <a:r>
              <a:rPr lang="en-US" altLang="en-US" dirty="0"/>
              <a:t>- General, vague, sweeping, or open-ended recommendations that cannot be closed by the action agency are not appropriate. Write recommendations that have a definitive closing action.</a:t>
            </a:r>
          </a:p>
          <a:p>
            <a:r>
              <a:rPr lang="en-US" altLang="en-US" dirty="0"/>
              <a:t>- Do not recommend briefing personnel on the mishap. Such a briefing is a basic commander responsibility and a normal function of safety offices at all levels of command.</a:t>
            </a:r>
          </a:p>
          <a:p>
            <a:pPr>
              <a:buFontTx/>
              <a:buChar char="-"/>
            </a:pPr>
            <a:r>
              <a:rPr lang="en-US" altLang="en-US" dirty="0"/>
              <a:t>Do not recommend reminding (or CC’s reminding/briefing/publishing an FCIF to remind) personnel of the importance of simply doing their jobs properly. </a:t>
            </a:r>
          </a:p>
          <a:p>
            <a:pPr lvl="1"/>
            <a:r>
              <a:rPr lang="en-US" altLang="en-US" dirty="0"/>
              <a:t>However, recommendations to place CAUTIONS and WARNINGS in TOs guidance relating the adverse consequences of not doing one’s job properly may be appropriate. </a:t>
            </a:r>
          </a:p>
          <a:p>
            <a:pPr lvl="1"/>
            <a:r>
              <a:rPr lang="en-US" altLang="en-US" dirty="0"/>
              <a:t>Recommendations for specific action such as refresher training, implementing in-process inspections, etc., to ensure job duties are being properly performed, may also be appropriate since they are specific and can be closed.</a:t>
            </a:r>
          </a:p>
          <a:p>
            <a:pPr lvl="1"/>
            <a:r>
              <a:rPr lang="en-US" altLang="en-US" dirty="0"/>
              <a:t>Closeable BULLET ONE AND TWO: IS THIS ONE TIME TRAINING OR ANNUAL? IF ANNUAL HOW CLOSE (WRITE INTO GUIDANCE AS ANNUAL REQUIREMENT)</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137</a:t>
            </a:fld>
            <a:endParaRPr lang="en-US" altLang="en-US" sz="1300" dirty="0"/>
          </a:p>
        </p:txBody>
      </p:sp>
    </p:spTree>
    <p:extLst>
      <p:ext uri="{BB962C8B-B14F-4D97-AF65-F5344CB8AC3E}">
        <p14:creationId xmlns:p14="http://schemas.microsoft.com/office/powerpoint/2010/main" val="73914350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recommendation related to other recommendations made for the same mishap, but if the other recommendations aren’t reviewed at the same time, what does this mean?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138</a:t>
            </a:fld>
            <a:endParaRPr lang="en-US" altLang="en-US" sz="1300" dirty="0"/>
          </a:p>
        </p:txBody>
      </p:sp>
    </p:spTree>
    <p:extLst>
      <p:ext uri="{BB962C8B-B14F-4D97-AF65-F5344CB8AC3E}">
        <p14:creationId xmlns:p14="http://schemas.microsoft.com/office/powerpoint/2010/main" val="8630784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our major challenges when writing recommendations is to identify the OPR who will be tasked to execute the recommendation. </a:t>
            </a:r>
          </a:p>
          <a:p>
            <a:r>
              <a:rPr lang="en-US" altLang="en-US" dirty="0"/>
              <a:t>Some actions can be taken at unit level. Other recommendations require MAJCOM or other agency actions</a:t>
            </a:r>
          </a:p>
          <a:p>
            <a:r>
              <a:rPr lang="en-US" altLang="en-US" dirty="0"/>
              <a:t>Basic ROE…………..(see slide)</a:t>
            </a:r>
          </a:p>
          <a:p>
            <a:r>
              <a:rPr lang="en-US" altLang="en-US" dirty="0"/>
              <a:t>If funding is involved, it usually comes back to lead command for the MWS.</a:t>
            </a:r>
          </a:p>
          <a:p>
            <a:r>
              <a:rPr lang="en-US" altLang="en-US" dirty="0"/>
              <a:t>ACC is the lead command for the F-16, not PACAF or ANG</a:t>
            </a:r>
          </a:p>
          <a:p>
            <a:r>
              <a:rPr lang="en-US" altLang="en-US" dirty="0"/>
              <a:t>ACC would be the OPR for F-16 modifications. </a:t>
            </a:r>
          </a:p>
          <a:p>
            <a:r>
              <a:rPr lang="en-US" altLang="en-US" dirty="0"/>
              <a:t>Some recommendations are handled at the unit level.</a:t>
            </a:r>
          </a:p>
          <a:p>
            <a:r>
              <a:rPr lang="en-US" altLang="en-US" dirty="0"/>
              <a:t>Reducing the bird strike hazard at base X following a bird strike Class A mishap would usually fall to the local unit (fix the drainage ditches where birds gather, etc.)</a:t>
            </a:r>
          </a:p>
          <a:p>
            <a:r>
              <a:rPr lang="en-US" altLang="en-US" dirty="0"/>
              <a:t>Non AF OPRS: Sometimes the responsibility for a recommendation lies outside the Air Force (e.g., the FAA for various air traffic control issues). Since the Air Force may not have the authority to task such agencies to perform recommended actions, do not assign non-Air Force agencies as OPRs or OCRs. In these cases, write the recommendation as an Air Force action and assign the appropriate Air Force organization as OPR. This Air Force organization is typically responsible for interaction with or contractual oversight of the outside agency and will ensure proper recommendation evaluation and disposition. Assign OCRs as required.</a:t>
            </a:r>
          </a:p>
          <a:p>
            <a:r>
              <a:rPr lang="en-US" altLang="en-US" b="1" i="1" dirty="0"/>
              <a:t>Emphasize</a:t>
            </a:r>
          </a:p>
          <a:p>
            <a:pPr>
              <a:buFontTx/>
              <a:buChar char="•"/>
            </a:pPr>
            <a:r>
              <a:rPr lang="en-US" altLang="en-US" dirty="0"/>
              <a:t>  </a:t>
            </a:r>
            <a:r>
              <a:rPr lang="en-US" altLang="en-US" b="1" u="sng" dirty="0"/>
              <a:t>SIB/SIO is responsible for coordinating all recommendations with their proposed action agencies (OPR and OCR). </a:t>
            </a:r>
          </a:p>
          <a:p>
            <a:pPr>
              <a:buFontTx/>
              <a:buChar char="•"/>
            </a:pPr>
            <a:r>
              <a:rPr lang="en-US" altLang="en-US" b="1" u="sng" dirty="0"/>
              <a:t>  Ensure the correct OPR and OCR(s) are identified through positive contact (call or email them) prior to publishing the formal report or final message.</a:t>
            </a:r>
          </a:p>
          <a:p>
            <a:pPr>
              <a:buFontTx/>
              <a:buChar char="•"/>
            </a:pPr>
            <a:r>
              <a:rPr lang="en-US" altLang="en-US" b="1" u="sng" dirty="0"/>
              <a:t>  Include the office symbol, commercial telephone number, and email address of one OPR action officer for each recommendation. Place this information in the dedicated data field provided by AFSAS.</a:t>
            </a:r>
          </a:p>
          <a:p>
            <a:pPr>
              <a:buFontTx/>
              <a:buChar char="•"/>
            </a:pPr>
            <a:r>
              <a:rPr lang="en-US" altLang="en-US" b="1" u="sng" dirty="0"/>
              <a:t> Contact the convening authority safety office to ensure proper action agencies have been identified.</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139</a:t>
            </a:fld>
            <a:endParaRPr lang="en-US" altLang="en-US" sz="1300" dirty="0"/>
          </a:p>
        </p:txBody>
      </p:sp>
    </p:spTree>
    <p:extLst>
      <p:ext uri="{BB962C8B-B14F-4D97-AF65-F5344CB8AC3E}">
        <p14:creationId xmlns:p14="http://schemas.microsoft.com/office/powerpoint/2010/main" val="107566631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Recommendations will prevent future mishaps.</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140</a:t>
            </a:fld>
            <a:endParaRPr lang="en-US" altLang="en-US" sz="1300" dirty="0"/>
          </a:p>
        </p:txBody>
      </p:sp>
    </p:spTree>
    <p:extLst>
      <p:ext uri="{BB962C8B-B14F-4D97-AF65-F5344CB8AC3E}">
        <p14:creationId xmlns:p14="http://schemas.microsoft.com/office/powerpoint/2010/main" val="46659154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141</a:t>
            </a:fld>
            <a:endParaRPr lang="en-US" altLang="en-US" sz="1300" dirty="0"/>
          </a:p>
        </p:txBody>
      </p:sp>
    </p:spTree>
    <p:extLst>
      <p:ext uri="{BB962C8B-B14F-4D97-AF65-F5344CB8AC3E}">
        <p14:creationId xmlns:p14="http://schemas.microsoft.com/office/powerpoint/2010/main" val="260731034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142</a:t>
            </a:fld>
            <a:endParaRPr lang="en-US" dirty="0"/>
          </a:p>
        </p:txBody>
      </p:sp>
    </p:spTree>
    <p:extLst>
      <p:ext uri="{BB962C8B-B14F-4D97-AF65-F5344CB8AC3E}">
        <p14:creationId xmlns:p14="http://schemas.microsoft.com/office/powerpoint/2010/main" val="3824915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What used to be the (Mishap Response Plan) MRP is now called the (Installation Emergency Management Plan)</a:t>
            </a:r>
            <a:r>
              <a:rPr lang="en-US" altLang="en-US" baseline="0" dirty="0"/>
              <a:t> </a:t>
            </a:r>
            <a:r>
              <a:rPr lang="en-US" altLang="en-US" dirty="0"/>
              <a:t>IEMP 10-2</a:t>
            </a:r>
          </a:p>
          <a:p>
            <a:r>
              <a:rPr lang="en-US" altLang="en-US" dirty="0"/>
              <a:t>These are exercised in the Base (Major/Mass Accident Response Exercise)</a:t>
            </a:r>
            <a:r>
              <a:rPr lang="en-US" altLang="en-US" baseline="0" dirty="0"/>
              <a:t> </a:t>
            </a:r>
            <a:r>
              <a:rPr lang="en-US" altLang="en-US" dirty="0"/>
              <a:t>MAREs.</a:t>
            </a:r>
          </a:p>
          <a:p>
            <a:r>
              <a:rPr lang="en-US" altLang="en-US" dirty="0"/>
              <a:t>Note: Wing IEMP 10-2 and/or MRP is common verbiage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14</a:t>
            </a:fld>
            <a:endParaRPr lang="en-US" altLang="en-US" sz="1300" dirty="0"/>
          </a:p>
        </p:txBody>
      </p:sp>
    </p:spTree>
    <p:extLst>
      <p:ext uri="{BB962C8B-B14F-4D97-AF65-F5344CB8AC3E}">
        <p14:creationId xmlns:p14="http://schemas.microsoft.com/office/powerpoint/2010/main" val="3544930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ISB responsibilities are covered in DAFI 91-204.</a:t>
            </a:r>
          </a:p>
          <a:p>
            <a:endParaRPr lang="en-US" altLang="en-US" dirty="0"/>
          </a:p>
          <a:p>
            <a:r>
              <a:rPr lang="en-US" altLang="en-US" dirty="0"/>
              <a:t>Example shown</a:t>
            </a:r>
            <a:r>
              <a:rPr lang="en-US" altLang="en-US" baseline="0" dirty="0"/>
              <a:t> is f</a:t>
            </a:r>
            <a:r>
              <a:rPr lang="en-US" altLang="en-US" dirty="0"/>
              <a:t>ictitious </a:t>
            </a:r>
          </a:p>
          <a:p>
            <a:r>
              <a:rPr lang="en-US" altLang="en-US" dirty="0"/>
              <a:t>Wing/Delta SE is OPR</a:t>
            </a:r>
          </a:p>
          <a:p>
            <a:r>
              <a:rPr lang="en-US" altLang="en-US" dirty="0"/>
              <a:t>Wing/Delta MRP has checklists for all ISB members and wing agencies and instructions on what to accomplish following a mishap</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15</a:t>
            </a:fld>
            <a:endParaRPr lang="en-US" altLang="en-US" sz="1300" dirty="0"/>
          </a:p>
        </p:txBody>
      </p:sp>
    </p:spTree>
    <p:extLst>
      <p:ext uri="{BB962C8B-B14F-4D97-AF65-F5344CB8AC3E}">
        <p14:creationId xmlns:p14="http://schemas.microsoft.com/office/powerpoint/2010/main" val="19626603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is a copy of the Mishap</a:t>
            </a:r>
            <a:r>
              <a:rPr lang="en-US" altLang="en-US" baseline="0" dirty="0"/>
              <a:t> Response Plan (MRP) from the AZ Air National Guard.</a:t>
            </a:r>
          </a:p>
          <a:p>
            <a:r>
              <a:rPr lang="en-US" altLang="en-US" baseline="0" dirty="0"/>
              <a:t>This real-world example does not have a space example, given that the AZ National Guard does not have a space mission.  All SFBs will have space-appropriate MRPs.</a:t>
            </a:r>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16</a:t>
            </a:fld>
            <a:endParaRPr lang="en-US" altLang="en-US" sz="1300" dirty="0"/>
          </a:p>
        </p:txBody>
      </p:sp>
    </p:spTree>
    <p:extLst>
      <p:ext uri="{BB962C8B-B14F-4D97-AF65-F5344CB8AC3E}">
        <p14:creationId xmlns:p14="http://schemas.microsoft.com/office/powerpoint/2010/main" val="1129902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Two example checklists from (AZANG)162</a:t>
            </a:r>
            <a:r>
              <a:rPr lang="en-US" altLang="en-US" baseline="30000" dirty="0"/>
              <a:t>nd</a:t>
            </a:r>
            <a:r>
              <a:rPr lang="en-US" altLang="en-US" dirty="0"/>
              <a:t> MRP</a:t>
            </a:r>
          </a:p>
          <a:p>
            <a:r>
              <a:rPr lang="en-US" altLang="en-US" dirty="0"/>
              <a:t>One for the Mission Support Group Commander ISB – a  checklist</a:t>
            </a:r>
          </a:p>
          <a:p>
            <a:r>
              <a:rPr lang="en-US" altLang="en-US" dirty="0"/>
              <a:t>One fore the Board President ISB checklist – a checklist</a:t>
            </a:r>
          </a:p>
          <a:p>
            <a:r>
              <a:rPr lang="en-US" altLang="en-US" dirty="0"/>
              <a:t>Any checklists are to be filled in and turned over to SIB to document all actions taken by the ISB</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*Review checklist for each member: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-Recorder</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17</a:t>
            </a:fld>
            <a:endParaRPr lang="en-US" altLang="en-US" sz="1300" dirty="0"/>
          </a:p>
        </p:txBody>
      </p:sp>
    </p:spTree>
    <p:extLst>
      <p:ext uri="{BB962C8B-B14F-4D97-AF65-F5344CB8AC3E}">
        <p14:creationId xmlns:p14="http://schemas.microsoft.com/office/powerpoint/2010/main" val="1367880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18</a:t>
            </a:fld>
            <a:endParaRPr lang="en-US" dirty="0"/>
          </a:p>
        </p:txBody>
      </p:sp>
    </p:spTree>
    <p:extLst>
      <p:ext uri="{BB962C8B-B14F-4D97-AF65-F5344CB8AC3E}">
        <p14:creationId xmlns:p14="http://schemas.microsoft.com/office/powerpoint/2010/main" val="440729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applies to all mishaps: flight, ground, space, and weapons.</a:t>
            </a:r>
          </a:p>
          <a:p>
            <a:r>
              <a:rPr lang="en-US" altLang="en-US" dirty="0"/>
              <a:t>Only direct cost (vs indirect costs) are used to determine mishap classification</a:t>
            </a:r>
          </a:p>
          <a:p>
            <a:r>
              <a:rPr lang="en-US" altLang="en-US" dirty="0"/>
              <a:t>Current repair costs for field and depot level repairs can be found on the AFSEC Portal page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19</a:t>
            </a:fld>
            <a:endParaRPr lang="en-US" altLang="en-US" sz="1300" dirty="0"/>
          </a:p>
        </p:txBody>
      </p:sp>
    </p:spTree>
    <p:extLst>
      <p:ext uri="{BB962C8B-B14F-4D97-AF65-F5344CB8AC3E}">
        <p14:creationId xmlns:p14="http://schemas.microsoft.com/office/powerpoint/2010/main" val="959062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hlinkClick r:id="rId3"/>
              </a:rPr>
              <a:t>Mishap Investigation Process (af.mil)</a:t>
            </a:r>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20</a:t>
            </a:fld>
            <a:endParaRPr lang="en-US" altLang="en-US" sz="1300" dirty="0"/>
          </a:p>
        </p:txBody>
      </p:sp>
    </p:spTree>
    <p:extLst>
      <p:ext uri="{BB962C8B-B14F-4D97-AF65-F5344CB8AC3E}">
        <p14:creationId xmlns:p14="http://schemas.microsoft.com/office/powerpoint/2010/main" val="356026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a:t>
            </a:r>
            <a:r>
              <a:rPr lang="en-US" altLang="en-US" baseline="0" dirty="0"/>
              <a:t> is what we will cover today.</a:t>
            </a:r>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a:t>
            </a:fld>
            <a:endParaRPr lang="en-US" altLang="en-US" sz="1300" dirty="0"/>
          </a:p>
        </p:txBody>
      </p:sp>
    </p:spTree>
    <p:extLst>
      <p:ext uri="{BB962C8B-B14F-4D97-AF65-F5344CB8AC3E}">
        <p14:creationId xmlns:p14="http://schemas.microsoft.com/office/powerpoint/2010/main" val="4617921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Let’s review the Mishap Classes before we start</a:t>
            </a:r>
          </a:p>
          <a:p>
            <a:r>
              <a:rPr lang="en-US" altLang="en-US" dirty="0"/>
              <a:t>All services use the same DOD standard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21</a:t>
            </a:fld>
            <a:endParaRPr lang="en-US" altLang="en-US" sz="1300" dirty="0"/>
          </a:p>
        </p:txBody>
      </p:sp>
    </p:spTree>
    <p:extLst>
      <p:ext uri="{BB962C8B-B14F-4D97-AF65-F5344CB8AC3E}">
        <p14:creationId xmlns:p14="http://schemas.microsoft.com/office/powerpoint/2010/main" val="3072390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Be it a weapons mishap, a forklift accident, or a plane crash - any hazardous situation must be declared safe before the ISB can start their work.</a:t>
            </a:r>
          </a:p>
          <a:p>
            <a:r>
              <a:rPr lang="en-US" altLang="en-US" dirty="0"/>
              <a:t>Remember the ISB doesn’t “control” the mishap site</a:t>
            </a:r>
          </a:p>
          <a:p>
            <a:r>
              <a:rPr lang="en-US" altLang="en-US" dirty="0"/>
              <a:t>You want the site to be declared safe before ISB begins their job…what defines safe? </a:t>
            </a:r>
          </a:p>
          <a:p>
            <a:r>
              <a:rPr lang="en-US" altLang="en-US" dirty="0"/>
              <a:t>Can a site ever be 100% safe?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23</a:t>
            </a:fld>
            <a:endParaRPr lang="en-US" altLang="en-US" sz="1300" dirty="0"/>
          </a:p>
        </p:txBody>
      </p:sp>
    </p:spTree>
    <p:extLst>
      <p:ext uri="{BB962C8B-B14F-4D97-AF65-F5344CB8AC3E}">
        <p14:creationId xmlns:p14="http://schemas.microsoft.com/office/powerpoint/2010/main" val="2590912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t>These are the ISBs and responder considerations/priority.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t>*The top</a:t>
            </a:r>
            <a:r>
              <a:rPr lang="en-US" altLang="en-US" baseline="0" dirty="0"/>
              <a:t> three actions indicate d</a:t>
            </a:r>
            <a:r>
              <a:rPr lang="en-US" altLang="en-US" dirty="0"/>
              <a:t>ual responsibility</a:t>
            </a:r>
            <a:endParaRPr lang="en-US" alt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baseline="0" dirty="0"/>
              <a:t>-</a:t>
            </a:r>
            <a:r>
              <a:rPr lang="en-US" altLang="en-US" dirty="0"/>
              <a:t> Responders and SIB accomplish jointly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t>*</a:t>
            </a:r>
            <a:r>
              <a:rPr lang="en-US" altLang="en-US" b="0" i="1" u="none" dirty="0"/>
              <a:t>This list is not all inclusive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24</a:t>
            </a:fld>
            <a:endParaRPr lang="en-US" altLang="en-US" sz="1300" dirty="0"/>
          </a:p>
        </p:txBody>
      </p:sp>
    </p:spTree>
    <p:extLst>
      <p:ext uri="{BB962C8B-B14F-4D97-AF65-F5344CB8AC3E}">
        <p14:creationId xmlns:p14="http://schemas.microsoft.com/office/powerpoint/2010/main" val="35712444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Actions ISB typically accomplishes at the crash site.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25</a:t>
            </a:fld>
            <a:endParaRPr lang="en-US" altLang="en-US" sz="1300" dirty="0"/>
          </a:p>
        </p:txBody>
      </p:sp>
    </p:spTree>
    <p:extLst>
      <p:ext uri="{BB962C8B-B14F-4D97-AF65-F5344CB8AC3E}">
        <p14:creationId xmlns:p14="http://schemas.microsoft.com/office/powerpoint/2010/main" val="4147311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Most are applicable regardless of mishap category, except maybe space - Several are flight specific</a:t>
            </a:r>
          </a:p>
          <a:p>
            <a:pPr marL="0" marR="0" lvl="1"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1" i="1" u="none" strike="noStrike" kern="1200" cap="none" spc="0" normalizeH="0" baseline="0" noProof="0" dirty="0">
                <a:ln>
                  <a:noFill/>
                </a:ln>
                <a:solidFill>
                  <a:srgbClr val="000000"/>
                </a:solidFill>
                <a:effectLst/>
                <a:uLnTx/>
                <a:uFillTx/>
                <a:latin typeface="Times New Roman" pitchFamily="18" charset="0"/>
                <a:ea typeface="+mn-ea"/>
                <a:cs typeface="+mn-cs"/>
              </a:rPr>
              <a:t>Emphasize:  </a:t>
            </a: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Do establish a personnel roster to limit access to site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Add:  Limit/control photography (no cell phone cameras, etc.)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26</a:t>
            </a:fld>
            <a:endParaRPr lang="en-US" altLang="en-US" sz="1300" dirty="0"/>
          </a:p>
        </p:txBody>
      </p:sp>
    </p:spTree>
    <p:extLst>
      <p:ext uri="{BB962C8B-B14F-4D97-AF65-F5344CB8AC3E}">
        <p14:creationId xmlns:p14="http://schemas.microsoft.com/office/powerpoint/2010/main" val="38193580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Despite the fact we say “don’t disturb the wreckage” there are 3 things we ask the ISB to accomplish before SIB arrival</a:t>
            </a:r>
          </a:p>
          <a:p>
            <a:r>
              <a:rPr lang="en-US" altLang="en-US" dirty="0"/>
              <a:t>1. Fatalities/HR removed</a:t>
            </a:r>
          </a:p>
          <a:p>
            <a:r>
              <a:rPr lang="en-US" altLang="en-US" dirty="0"/>
              <a:t>2. Pull the FDR/CVR if so equipped. Call AFSEC to figure out where to ship</a:t>
            </a:r>
          </a:p>
          <a:p>
            <a:r>
              <a:rPr lang="en-US" altLang="en-US" dirty="0"/>
              <a:t>3. Fluid samples taken from aircraft. (</a:t>
            </a:r>
            <a:r>
              <a:rPr lang="en-US" altLang="en-US" dirty="0" err="1"/>
              <a:t>Hyd</a:t>
            </a:r>
            <a:r>
              <a:rPr lang="en-US" altLang="en-US" dirty="0"/>
              <a:t>, engine oil, O2 sample</a:t>
            </a:r>
            <a:r>
              <a:rPr lang="en-US" altLang="en-US"/>
              <a:t>, etc.). </a:t>
            </a:r>
            <a:r>
              <a:rPr lang="en-US" altLang="en-US" dirty="0"/>
              <a:t>Call AFSEC to figure out where to ship</a:t>
            </a:r>
          </a:p>
          <a:p>
            <a:r>
              <a:rPr lang="en-US" altLang="en-US" dirty="0"/>
              <a:t>For each of these steps document the changes to aircraft configuration and what you are doing. </a:t>
            </a:r>
          </a:p>
          <a:p>
            <a:r>
              <a:rPr lang="en-US" altLang="en-US" dirty="0"/>
              <a:t>4. Don’t let local MX take stuff off the aircraft or download data w/o talking to AFSEC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27</a:t>
            </a:fld>
            <a:endParaRPr lang="en-US" altLang="en-US" sz="1300" dirty="0"/>
          </a:p>
        </p:txBody>
      </p:sp>
    </p:spTree>
    <p:extLst>
      <p:ext uri="{BB962C8B-B14F-4D97-AF65-F5344CB8AC3E}">
        <p14:creationId xmlns:p14="http://schemas.microsoft.com/office/powerpoint/2010/main" val="826314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Despite the fact we say “don’t disturb the wreckage” there are 3 things we ask the ISB to accomplish before SIB arrival…………..</a:t>
            </a:r>
          </a:p>
          <a:p>
            <a:r>
              <a:rPr lang="en-US" altLang="en-US" dirty="0"/>
              <a:t>1. Fatalities/HR removed</a:t>
            </a:r>
          </a:p>
          <a:p>
            <a:r>
              <a:rPr lang="en-US" altLang="en-US" dirty="0"/>
              <a:t>2. Pull the FDR/CVR if so equipped. Call AFSEC to figure out where to ship With FDRs you expect to find the box on the left, more than likely you will just find the CSMU portion as shown on the right. </a:t>
            </a:r>
          </a:p>
          <a:p>
            <a:r>
              <a:rPr lang="en-US" altLang="en-US" dirty="0"/>
              <a:t>3. Fluid samples taken from aircraft. (</a:t>
            </a:r>
            <a:r>
              <a:rPr lang="en-US" altLang="en-US" dirty="0" err="1"/>
              <a:t>Hyd</a:t>
            </a:r>
            <a:r>
              <a:rPr lang="en-US" altLang="en-US" dirty="0"/>
              <a:t>, engine oil, O2 sample, etc.). Call AFSEC to figure out where to ship</a:t>
            </a:r>
          </a:p>
          <a:p>
            <a:r>
              <a:rPr lang="en-US" altLang="en-US" dirty="0"/>
              <a:t>For each of these steps document the changes to aircrafts configuration and what you are doing.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28</a:t>
            </a:fld>
            <a:endParaRPr lang="en-US" altLang="en-US" sz="1300" dirty="0"/>
          </a:p>
        </p:txBody>
      </p:sp>
    </p:spTree>
    <p:extLst>
      <p:ext uri="{BB962C8B-B14F-4D97-AF65-F5344CB8AC3E}">
        <p14:creationId xmlns:p14="http://schemas.microsoft.com/office/powerpoint/2010/main" val="1609026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 the initial site walk through ensure all the required parts are present.  In this flight example a wing is missing. We’ll need to launch a search to find it.</a:t>
            </a:r>
          </a:p>
          <a:p>
            <a:r>
              <a:rPr lang="en-US" altLang="en-US" dirty="0"/>
              <a:t>Also, look for things in the wreckage that are present but</a:t>
            </a:r>
            <a:r>
              <a:rPr lang="en-US" altLang="en-US" baseline="0" dirty="0"/>
              <a:t> should not </a:t>
            </a:r>
            <a:r>
              <a:rPr lang="en-US" altLang="en-US" dirty="0"/>
              <a:t>be (like a</a:t>
            </a:r>
            <a:r>
              <a:rPr lang="en-US" altLang="en-US" baseline="0" dirty="0"/>
              <a:t> </a:t>
            </a:r>
            <a:r>
              <a:rPr lang="en-US" altLang="en-US" dirty="0"/>
              <a:t>screwdriver in the wreckage, etc.)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29</a:t>
            </a:fld>
            <a:endParaRPr lang="en-US" altLang="en-US" sz="1300" dirty="0"/>
          </a:p>
        </p:txBody>
      </p:sp>
    </p:spTree>
    <p:extLst>
      <p:ext uri="{BB962C8B-B14F-4D97-AF65-F5344CB8AC3E}">
        <p14:creationId xmlns:p14="http://schemas.microsoft.com/office/powerpoint/2010/main" val="1943333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Is the site safe should be one of our primary concerns. </a:t>
            </a:r>
          </a:p>
          <a:p>
            <a:r>
              <a:rPr lang="en-US" altLang="en-US" dirty="0"/>
              <a:t>In this example what is the status of the power lines and how stable are the cranes?  </a:t>
            </a:r>
          </a:p>
          <a:p>
            <a:r>
              <a:rPr lang="en-US" altLang="en-US" dirty="0"/>
              <a:t>Work with the IC to know the hazards.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30</a:t>
            </a:fld>
            <a:endParaRPr lang="en-US" altLang="en-US" sz="1300" dirty="0"/>
          </a:p>
        </p:txBody>
      </p:sp>
    </p:spTree>
    <p:extLst>
      <p:ext uri="{BB962C8B-B14F-4D97-AF65-F5344CB8AC3E}">
        <p14:creationId xmlns:p14="http://schemas.microsoft.com/office/powerpoint/2010/main" val="22664001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Although the ISB dealt with site hazards initially, many may still exist when the SIB arrives.</a:t>
            </a:r>
          </a:p>
          <a:p>
            <a:r>
              <a:rPr lang="en-US" altLang="en-US" dirty="0"/>
              <a:t>HAZMAT might be partially cleaned up by the time SIB arrives, blood borne pathogens might be minimized after remains removed, etc.</a:t>
            </a:r>
          </a:p>
          <a:p>
            <a:r>
              <a:rPr lang="en-US" altLang="en-US" dirty="0"/>
              <a:t>However, you</a:t>
            </a:r>
            <a:r>
              <a:rPr lang="en-US" altLang="en-US" baseline="0" dirty="0"/>
              <a:t> should always consider the environment</a:t>
            </a:r>
            <a:endParaRPr lang="en-US" altLang="en-US" dirty="0"/>
          </a:p>
          <a:p>
            <a:r>
              <a:rPr lang="en-US" altLang="en-US" dirty="0"/>
              <a:t>Picture shows HAZMAT clean up of F-16 impact crater….do we need to dress like this?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31</a:t>
            </a:fld>
            <a:endParaRPr lang="en-US" altLang="en-US" sz="1300" dirty="0"/>
          </a:p>
        </p:txBody>
      </p:sp>
    </p:spTree>
    <p:extLst>
      <p:ext uri="{BB962C8B-B14F-4D97-AF65-F5344CB8AC3E}">
        <p14:creationId xmlns:p14="http://schemas.microsoft.com/office/powerpoint/2010/main" val="2983874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dirty="0"/>
              <a:t>Why are we here?  DAFI 91-204 requires annual training for all potential primary board members and Human factors experts that may sit on a SIB.</a:t>
            </a:r>
          </a:p>
          <a:p>
            <a:endParaRPr lang="en-US" altLang="en-US" dirty="0"/>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a:t>
            </a:fld>
            <a:endParaRPr lang="en-US" altLang="en-US" sz="1300" dirty="0"/>
          </a:p>
        </p:txBody>
      </p:sp>
    </p:spTree>
    <p:extLst>
      <p:ext uri="{BB962C8B-B14F-4D97-AF65-F5344CB8AC3E}">
        <p14:creationId xmlns:p14="http://schemas.microsoft.com/office/powerpoint/2010/main" val="30331997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32</a:t>
            </a:fld>
            <a:endParaRPr lang="en-US" altLang="en-US" sz="1300" dirty="0"/>
          </a:p>
        </p:txBody>
      </p:sp>
    </p:spTree>
    <p:extLst>
      <p:ext uri="{BB962C8B-B14F-4D97-AF65-F5344CB8AC3E}">
        <p14:creationId xmlns:p14="http://schemas.microsoft.com/office/powerpoint/2010/main" val="15346720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Q:  What are the hazards here?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A:  Building fire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33</a:t>
            </a:fld>
            <a:endParaRPr lang="en-US" altLang="en-US" sz="1300" dirty="0"/>
          </a:p>
        </p:txBody>
      </p:sp>
    </p:spTree>
    <p:extLst>
      <p:ext uri="{BB962C8B-B14F-4D97-AF65-F5344CB8AC3E}">
        <p14:creationId xmlns:p14="http://schemas.microsoft.com/office/powerpoint/2010/main" val="2443634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Weapons Class B, 20 NOV 2012, Convening Authority: Air Force Materiel Command  $571,000.00</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On 30 Oct 12, Aerojet contracted with Arnold Engineering Development Complex (AEDC) to x-ray a Large Class Stage 2 (LCS2) solid rocket motor to verify the structural integrity of the LCS2 before proceeding to static fire. The loaded container rolled out of the slings and impacted</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the floor during unloading from trailer.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Possible issues/Hazards? Trailer stability, further shifting of load.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Plus (see next slide)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34</a:t>
            </a:fld>
            <a:endParaRPr lang="en-US" altLang="en-US" sz="1300" dirty="0"/>
          </a:p>
        </p:txBody>
      </p:sp>
    </p:spTree>
    <p:extLst>
      <p:ext uri="{BB962C8B-B14F-4D97-AF65-F5344CB8AC3E}">
        <p14:creationId xmlns:p14="http://schemas.microsoft.com/office/powerpoint/2010/main" val="3397899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Some considerations pertaining to the staking of wreckage:</a:t>
            </a:r>
          </a:p>
          <a:p>
            <a:r>
              <a:rPr lang="en-US" altLang="en-US" dirty="0"/>
              <a:t>Can use stakes, paint, etc.</a:t>
            </a:r>
          </a:p>
          <a:p>
            <a:r>
              <a:rPr lang="en-US" altLang="en-US" dirty="0"/>
              <a:t>Different color stakes to represent different things.</a:t>
            </a:r>
          </a:p>
          <a:p>
            <a:r>
              <a:rPr lang="en-US" altLang="en-US" dirty="0"/>
              <a:t>Yellow might = aircraft parts, orange might = human remains</a:t>
            </a:r>
          </a:p>
          <a:p>
            <a:r>
              <a:rPr lang="en-US" altLang="en-US" dirty="0"/>
              <a:t>Can put #s on flags to assist with diagraming the site</a:t>
            </a:r>
          </a:p>
          <a:p>
            <a:r>
              <a:rPr lang="en-US" altLang="en-US" dirty="0"/>
              <a:t>*Above image is of a mishap involving</a:t>
            </a:r>
            <a:r>
              <a:rPr lang="en-US" altLang="en-US" baseline="0" dirty="0"/>
              <a:t> a </a:t>
            </a:r>
            <a:r>
              <a:rPr lang="en-US" altLang="en-US" dirty="0"/>
              <a:t>Hill F-16 engine failure, May 2012, crashed on UTTR</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35</a:t>
            </a:fld>
            <a:endParaRPr lang="en-US" altLang="en-US" sz="1300" dirty="0"/>
          </a:p>
        </p:txBody>
      </p:sp>
    </p:spTree>
    <p:extLst>
      <p:ext uri="{BB962C8B-B14F-4D97-AF65-F5344CB8AC3E}">
        <p14:creationId xmlns:p14="http://schemas.microsoft.com/office/powerpoint/2010/main" val="2302552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the ISBs primary functions</a:t>
            </a:r>
          </a:p>
          <a:p>
            <a:r>
              <a:rPr lang="en-US" altLang="en-US" dirty="0"/>
              <a:t>One of investigators most useful tools to document site, for reports, briefings, etc.</a:t>
            </a:r>
          </a:p>
          <a:p>
            <a:r>
              <a:rPr lang="en-US" altLang="en-US" dirty="0"/>
              <a:t>Emphasize Bullets: </a:t>
            </a:r>
          </a:p>
          <a:p>
            <a:r>
              <a:rPr lang="en-US" altLang="en-US" i="1" dirty="0"/>
              <a:t>Rules of Thumb</a:t>
            </a:r>
          </a:p>
          <a:p>
            <a:r>
              <a:rPr lang="en-US" altLang="en-US" dirty="0"/>
              <a:t>Overshoot …….shoot pictures of everything, its all digital anyway, only using up disk space</a:t>
            </a:r>
          </a:p>
          <a:p>
            <a:r>
              <a:rPr lang="en-US" altLang="en-US" dirty="0"/>
              <a:t>Document each photograph!!!.....going to be shooting thousands of photos. Later you’ll wonder what some the photos were</a:t>
            </a:r>
          </a:p>
          <a:p>
            <a:r>
              <a:rPr lang="en-US" altLang="en-US" dirty="0"/>
              <a:t>Note pad, GPS, somebody from MX to help ID parts, # board, etc. </a:t>
            </a:r>
          </a:p>
          <a:p>
            <a:r>
              <a:rPr lang="en-US" altLang="en-US" i="1" dirty="0"/>
              <a:t>Control the pictures </a:t>
            </a:r>
          </a:p>
          <a:p>
            <a:r>
              <a:rPr lang="en-US" altLang="en-US" dirty="0"/>
              <a:t>Don’t allow Personal/cell phone cameras……</a:t>
            </a:r>
          </a:p>
          <a:p>
            <a:r>
              <a:rPr lang="en-US" altLang="en-US" dirty="0"/>
              <a:t>Only official photographer and members of ISB</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36</a:t>
            </a:fld>
            <a:endParaRPr lang="en-US" altLang="en-US" sz="1300" dirty="0"/>
          </a:p>
        </p:txBody>
      </p:sp>
    </p:spTree>
    <p:extLst>
      <p:ext uri="{BB962C8B-B14F-4D97-AF65-F5344CB8AC3E}">
        <p14:creationId xmlns:p14="http://schemas.microsoft.com/office/powerpoint/2010/main" val="4277656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37</a:t>
            </a:fld>
            <a:endParaRPr lang="en-US" altLang="en-US" sz="1300" dirty="0"/>
          </a:p>
        </p:txBody>
      </p:sp>
    </p:spTree>
    <p:extLst>
      <p:ext uri="{BB962C8B-B14F-4D97-AF65-F5344CB8AC3E}">
        <p14:creationId xmlns:p14="http://schemas.microsoft.com/office/powerpoint/2010/main" val="1461852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Ways to document</a:t>
            </a:r>
          </a:p>
          <a:p>
            <a:r>
              <a:rPr lang="en-US" altLang="en-US" dirty="0"/>
              <a:t>What is it and where was it found? </a:t>
            </a:r>
          </a:p>
          <a:p>
            <a:r>
              <a:rPr lang="en-US" altLang="en-US" dirty="0"/>
              <a:t>Flag helps to identify part in photo, inventory list of what flag is what</a:t>
            </a:r>
          </a:p>
          <a:p>
            <a:r>
              <a:rPr lang="en-US" altLang="en-US" dirty="0"/>
              <a:t>MX can help you identify parts in the debris field</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“GPS located next to “alpha” part”</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38</a:t>
            </a:fld>
            <a:endParaRPr lang="en-US" altLang="en-US" sz="1300" dirty="0"/>
          </a:p>
        </p:txBody>
      </p:sp>
    </p:spTree>
    <p:extLst>
      <p:ext uri="{BB962C8B-B14F-4D97-AF65-F5344CB8AC3E}">
        <p14:creationId xmlns:p14="http://schemas.microsoft.com/office/powerpoint/2010/main" val="16175363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The first of many “Murphy’s Laws” that come into play when discussing mishap investigations…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39</a:t>
            </a:fld>
            <a:endParaRPr lang="en-US" altLang="en-US" sz="1300" dirty="0"/>
          </a:p>
        </p:txBody>
      </p:sp>
    </p:spTree>
    <p:extLst>
      <p:ext uri="{BB962C8B-B14F-4D97-AF65-F5344CB8AC3E}">
        <p14:creationId xmlns:p14="http://schemas.microsoft.com/office/powerpoint/2010/main" val="17010147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41</a:t>
            </a:fld>
            <a:endParaRPr lang="en-US" altLang="en-US" sz="1300" dirty="0"/>
          </a:p>
        </p:txBody>
      </p:sp>
    </p:spTree>
    <p:extLst>
      <p:ext uri="{BB962C8B-B14F-4D97-AF65-F5344CB8AC3E}">
        <p14:creationId xmlns:p14="http://schemas.microsoft.com/office/powerpoint/2010/main" val="20426102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Interviews can be privileged or non-privileged depending on the type mishap</a:t>
            </a:r>
          </a:p>
          <a:p>
            <a:r>
              <a:rPr lang="en-US" altLang="en-US" dirty="0"/>
              <a:t>The next couple slides will explain the difference </a:t>
            </a:r>
          </a:p>
          <a:p>
            <a:r>
              <a:rPr lang="en-US" altLang="en-US" dirty="0"/>
              <a:t>Two parts to privilege (time for some lawyer speak)</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42</a:t>
            </a:fld>
            <a:endParaRPr lang="en-US" altLang="en-US" sz="1300" dirty="0"/>
          </a:p>
        </p:txBody>
      </p:sp>
    </p:spTree>
    <p:extLst>
      <p:ext uri="{BB962C8B-B14F-4D97-AF65-F5344CB8AC3E}">
        <p14:creationId xmlns:p14="http://schemas.microsoft.com/office/powerpoint/2010/main" val="3769529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We’ll start at the beginning…. A mishap and how we respond</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is where ISBs are involved</a:t>
            </a:r>
          </a:p>
          <a:p>
            <a:r>
              <a:rPr lang="en-US" altLang="en-US" dirty="0"/>
              <a:t>Interviews with witnesses, mishap participants, etc.</a:t>
            </a:r>
          </a:p>
          <a:p>
            <a:r>
              <a:rPr lang="en-US" altLang="en-US" dirty="0"/>
              <a:t>Not all categories of mishaps have the option for the promise of </a:t>
            </a:r>
            <a:r>
              <a:rPr lang="en-US" altLang="en-US" dirty="0">
                <a:solidFill>
                  <a:schemeClr val="tx2"/>
                </a:solidFill>
              </a:rPr>
              <a:t>confidentiality. </a:t>
            </a:r>
          </a:p>
          <a:p>
            <a:r>
              <a:rPr lang="en-US" altLang="en-US" dirty="0">
                <a:solidFill>
                  <a:schemeClr val="tx2"/>
                </a:solidFill>
              </a:rPr>
              <a:t>Think privileged (</a:t>
            </a:r>
            <a:r>
              <a:rPr lang="en-US" altLang="en-US" dirty="0"/>
              <a:t>promise of </a:t>
            </a:r>
            <a:r>
              <a:rPr lang="en-US" altLang="en-US" dirty="0">
                <a:solidFill>
                  <a:schemeClr val="tx2"/>
                </a:solidFill>
              </a:rPr>
              <a:t>confidentiality) vs non-privileged interviews (no </a:t>
            </a:r>
            <a:r>
              <a:rPr lang="en-US" altLang="en-US" dirty="0"/>
              <a:t>promise of </a:t>
            </a:r>
            <a:r>
              <a:rPr lang="en-US" altLang="en-US" dirty="0">
                <a:solidFill>
                  <a:schemeClr val="tx2"/>
                </a:solidFill>
              </a:rPr>
              <a:t>confidentiality) </a:t>
            </a:r>
            <a:endParaRPr lang="en-US" altLang="en-US" dirty="0"/>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43</a:t>
            </a:fld>
            <a:endParaRPr lang="en-US" altLang="en-US" sz="1300" dirty="0"/>
          </a:p>
        </p:txBody>
      </p:sp>
    </p:spTree>
    <p:extLst>
      <p:ext uri="{BB962C8B-B14F-4D97-AF65-F5344CB8AC3E}">
        <p14:creationId xmlns:p14="http://schemas.microsoft.com/office/powerpoint/2010/main" val="40058208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dirty="0"/>
              <a:t>Who</a:t>
            </a:r>
            <a:r>
              <a:rPr lang="en-US" altLang="en-US" dirty="0"/>
              <a:t> can promise?</a:t>
            </a:r>
          </a:p>
          <a:p>
            <a:r>
              <a:rPr lang="en-US" altLang="en-US" dirty="0"/>
              <a:t>Not everyone is authorized to make promises of confidentiality</a:t>
            </a:r>
          </a:p>
          <a:p>
            <a:r>
              <a:rPr lang="en-US" altLang="en-US" dirty="0"/>
              <a:t>ISB and SIB Presidents &amp; IOs – b/c they have training and in-depth understanding</a:t>
            </a:r>
          </a:p>
          <a:p>
            <a:pPr marL="171450" indent="-171450">
              <a:buFont typeface="Arial" panose="020B0604020202020204" pitchFamily="34" charset="0"/>
              <a:buChar char="•"/>
            </a:pPr>
            <a:r>
              <a:rPr lang="en-US" altLang="en-US" dirty="0"/>
              <a:t>Other members of boards can extend the offer on behalf of the President or IO</a:t>
            </a:r>
          </a:p>
          <a:p>
            <a:r>
              <a:rPr lang="en-US" altLang="en-US" dirty="0"/>
              <a:t>What if a pilot wants to tell his CC or DO what happened before being interviewed by ISB?  Is information he provides to the CC/DO concerned privileged?  No, they can’t offer the promise of confidentiality</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44</a:t>
            </a:fld>
            <a:endParaRPr lang="en-US" altLang="en-US" sz="1300" dirty="0"/>
          </a:p>
        </p:txBody>
      </p:sp>
    </p:spTree>
    <p:extLst>
      <p:ext uri="{BB962C8B-B14F-4D97-AF65-F5344CB8AC3E}">
        <p14:creationId xmlns:p14="http://schemas.microsoft.com/office/powerpoint/2010/main" val="39099143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As stated on last slide: #1 INTERVIEW WEAK AREA ON ISBs</a:t>
            </a:r>
          </a:p>
          <a:p>
            <a:r>
              <a:rPr lang="en-US" altLang="en-US" dirty="0"/>
              <a:t>Not properly documenting what type interview is being accomplished (i.e., fails to read statement onto tape or have witness sign non-privileged interview form). </a:t>
            </a:r>
          </a:p>
          <a:p>
            <a:r>
              <a:rPr lang="en-US" altLang="en-US" dirty="0"/>
              <a:t>Problem for SIB if don’t annotate…SIB doesn’t know if they are looking at a privileged or non-privileged interview</a:t>
            </a:r>
          </a:p>
          <a:p>
            <a:r>
              <a:rPr lang="en-US" altLang="en-US" dirty="0"/>
              <a:t>Who can be offered will depend on the circumstances of the mishap</a:t>
            </a:r>
          </a:p>
          <a:p>
            <a:endParaRPr lang="en-US" altLang="en-US" dirty="0"/>
          </a:p>
          <a:p>
            <a:r>
              <a:rPr lang="en-US" altLang="en-US" dirty="0"/>
              <a:t>Pilot – almost always yes</a:t>
            </a:r>
          </a:p>
          <a:p>
            <a:r>
              <a:rPr lang="en-US" altLang="en-US" dirty="0"/>
              <a:t>MX – unknown until we know more about the mishap. If mx related mishap, most likely</a:t>
            </a:r>
          </a:p>
          <a:p>
            <a:r>
              <a:rPr lang="en-US" altLang="en-US" dirty="0"/>
              <a:t>ATC – If vectored pilot into side of mountain, yes. If just happened to be talking to at time of an engine failure, most likely no.</a:t>
            </a:r>
          </a:p>
          <a:p>
            <a:r>
              <a:rPr lang="en-US" altLang="en-US" dirty="0"/>
              <a:t>Farmer who witnessed the mishap - no</a:t>
            </a:r>
          </a:p>
          <a:p>
            <a:endParaRPr lang="en-US" altLang="en-US" dirty="0"/>
          </a:p>
          <a:p>
            <a:r>
              <a:rPr lang="en-US" altLang="en-US" dirty="0"/>
              <a:t>One way (Technique) to determine is by whether we think they might ultimately be found causal in a mishap</a:t>
            </a:r>
          </a:p>
          <a:p>
            <a:endParaRPr lang="en-US" altLang="en-US" dirty="0"/>
          </a:p>
          <a:p>
            <a:r>
              <a:rPr lang="en-US" altLang="en-US" dirty="0"/>
              <a:t>Or they have information and the only way they will talk is if promised confidentiality (knows about pilots altered FEF folder type thing)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45</a:t>
            </a:fld>
            <a:endParaRPr lang="en-US" altLang="en-US" sz="1300" dirty="0"/>
          </a:p>
        </p:txBody>
      </p:sp>
    </p:spTree>
    <p:extLst>
      <p:ext uri="{BB962C8B-B14F-4D97-AF65-F5344CB8AC3E}">
        <p14:creationId xmlns:p14="http://schemas.microsoft.com/office/powerpoint/2010/main" val="14081908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ISB interviews are different then SIB interviews and should focus on documenting evidence, not determining cause.  </a:t>
            </a:r>
          </a:p>
          <a:p>
            <a:r>
              <a:rPr lang="en-US" altLang="en-US" dirty="0"/>
              <a:t>Typical questions include:</a:t>
            </a:r>
          </a:p>
          <a:p>
            <a:r>
              <a:rPr lang="en-US" altLang="en-US" dirty="0"/>
              <a:t>“Tell me what happened” and let them talk uninterrupted. Jot down any questions and save them for the end of the interview</a:t>
            </a:r>
          </a:p>
          <a:p>
            <a:r>
              <a:rPr lang="en-US" altLang="en-US" dirty="0"/>
              <a:t>“What did you see/hear/smell/feel during….”</a:t>
            </a:r>
          </a:p>
          <a:p>
            <a:r>
              <a:rPr lang="en-US" altLang="en-US" dirty="0"/>
              <a:t>Area ISB most often gets wrong…</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46</a:t>
            </a:fld>
            <a:endParaRPr lang="en-US" altLang="en-US" sz="1300" dirty="0"/>
          </a:p>
        </p:txBody>
      </p:sp>
    </p:spTree>
    <p:extLst>
      <p:ext uri="{BB962C8B-B14F-4D97-AF65-F5344CB8AC3E}">
        <p14:creationId xmlns:p14="http://schemas.microsoft.com/office/powerpoint/2010/main" val="32765542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Where can the SIB find these forms? </a:t>
            </a:r>
          </a:p>
          <a:p>
            <a:r>
              <a:rPr lang="en-US" altLang="en-US" dirty="0"/>
              <a:t>SIB support documents found on the Air Force Portal site or in AFSAS under “SIB Go Package” or on AFSAS “Pubs and Refs” page in SIB and ISB Go Packages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47</a:t>
            </a:fld>
            <a:endParaRPr lang="en-US" altLang="en-US" sz="1300" dirty="0"/>
          </a:p>
        </p:txBody>
      </p:sp>
    </p:spTree>
    <p:extLst>
      <p:ext uri="{BB962C8B-B14F-4D97-AF65-F5344CB8AC3E}">
        <p14:creationId xmlns:p14="http://schemas.microsoft.com/office/powerpoint/2010/main" val="4212099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ISB interview weak areas…</a:t>
            </a:r>
          </a:p>
          <a:p>
            <a:r>
              <a:rPr lang="en-US" altLang="en-US" dirty="0">
                <a:solidFill>
                  <a:srgbClr val="FF0000"/>
                </a:solidFill>
              </a:rPr>
              <a:t>The ISB can make the SIB’s job easier by ensuring these interview items, as listed, are accomplished</a:t>
            </a:r>
            <a:endParaRPr lang="en-US" altLang="en-US" dirty="0"/>
          </a:p>
          <a:p>
            <a:r>
              <a:rPr lang="en-US" altLang="en-US" b="0" i="1" u="sng" dirty="0"/>
              <a:t>Emphasize as “the weakest areas” </a:t>
            </a:r>
          </a:p>
          <a:p>
            <a:pPr>
              <a:buFontTx/>
              <a:buChar char="•"/>
            </a:pPr>
            <a:r>
              <a:rPr lang="en-US" altLang="en-US" dirty="0">
                <a:solidFill>
                  <a:srgbClr val="FF0000"/>
                </a:solidFill>
              </a:rPr>
              <a:t>  For recorded interviews let them tell their stories uninterrupted start to finish. If you have questions or want clarification save it until the end. </a:t>
            </a:r>
          </a:p>
          <a:p>
            <a:pPr>
              <a:buFontTx/>
              <a:buChar char="•"/>
            </a:pPr>
            <a:r>
              <a:rPr lang="en-US" altLang="en-US" dirty="0">
                <a:solidFill>
                  <a:srgbClr val="FF0000"/>
                </a:solidFill>
              </a:rPr>
              <a:t>  Be sure all interviews include the privilege or non-privileged statement found in SIB Support Package and the script is read on to the recorder BEFORE the interview begins</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48</a:t>
            </a:fld>
            <a:endParaRPr lang="en-US" altLang="en-US" sz="1300" dirty="0"/>
          </a:p>
        </p:txBody>
      </p:sp>
    </p:spTree>
    <p:extLst>
      <p:ext uri="{BB962C8B-B14F-4D97-AF65-F5344CB8AC3E}">
        <p14:creationId xmlns:p14="http://schemas.microsoft.com/office/powerpoint/2010/main" val="2843962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All safety mishap reporting is done via AFSAS, Air Force Safety Automated System</a:t>
            </a:r>
          </a:p>
          <a:p>
            <a:r>
              <a:rPr lang="en-US" altLang="en-US" dirty="0"/>
              <a:t>AFSAS is a CAC required system ensuring the protection of privileged information.</a:t>
            </a:r>
          </a:p>
          <a:p>
            <a:r>
              <a:rPr lang="en-US" altLang="en-US" dirty="0"/>
              <a:t>AFSAS can be accessed by safety officers and investigations boards to input and retrieve mishap data. </a:t>
            </a:r>
          </a:p>
          <a:p>
            <a:r>
              <a:rPr lang="en-US" altLang="en-US" dirty="0"/>
              <a:t>Classified mishaps are transmitted via the SPIRNET.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50</a:t>
            </a:fld>
            <a:endParaRPr lang="en-US" altLang="en-US" sz="1300" dirty="0"/>
          </a:p>
        </p:txBody>
      </p:sp>
    </p:spTree>
    <p:extLst>
      <p:ext uri="{BB962C8B-B14F-4D97-AF65-F5344CB8AC3E}">
        <p14:creationId xmlns:p14="http://schemas.microsoft.com/office/powerpoint/2010/main" val="1752862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Following a mishap there are typically 3 different types of “reports”</a:t>
            </a:r>
          </a:p>
          <a:p>
            <a:pPr marL="171450" indent="-171450">
              <a:buFont typeface="Arial" panose="020B0604020202020204" pitchFamily="34" charset="0"/>
              <a:buChar char="•"/>
            </a:pPr>
            <a:r>
              <a:rPr lang="en-US" altLang="en-US" dirty="0"/>
              <a:t>OPREP-3 is a command post report</a:t>
            </a:r>
          </a:p>
          <a:p>
            <a:pPr marL="171450" indent="-171450">
              <a:buFont typeface="Arial" panose="020B0604020202020204" pitchFamily="34" charset="0"/>
              <a:buChar char="•"/>
            </a:pPr>
            <a:r>
              <a:rPr lang="en-US" altLang="en-US" dirty="0"/>
              <a:t> Safety Preliminary Report which is input into AFSAS. (explained on next slide)</a:t>
            </a:r>
          </a:p>
          <a:p>
            <a:pPr marL="628650" lvl="1" indent="-171450">
              <a:buFont typeface="Arial" panose="020B0604020202020204" pitchFamily="34" charset="0"/>
              <a:buChar char="•"/>
            </a:pPr>
            <a:r>
              <a:rPr lang="en-US" altLang="en-US" dirty="0"/>
              <a:t>Typically done by the wing where the mishap occurred</a:t>
            </a:r>
          </a:p>
          <a:p>
            <a:pPr marL="628650" lvl="1" indent="-171450">
              <a:buFont typeface="Arial" panose="020B0604020202020204" pitchFamily="34" charset="0"/>
              <a:buChar char="•"/>
            </a:pPr>
            <a:r>
              <a:rPr lang="en-US" altLang="en-US" dirty="0"/>
              <a:t>24 hours to release all categories</a:t>
            </a:r>
          </a:p>
          <a:p>
            <a:pPr marL="628650" lvl="1" indent="-171450">
              <a:buFont typeface="Arial" panose="020B0604020202020204" pitchFamily="34" charset="0"/>
              <a:buChar char="•"/>
            </a:pPr>
            <a:r>
              <a:rPr lang="en-US" altLang="en-US" dirty="0"/>
              <a:t>It is a 100% factual report, fully releasable. Does not include any privileged safety information</a:t>
            </a:r>
          </a:p>
          <a:p>
            <a:pPr marL="1085850" lvl="2" indent="-171450">
              <a:buFont typeface="Arial" panose="020B0604020202020204" pitchFamily="34" charset="0"/>
              <a:buChar char="•"/>
            </a:pPr>
            <a:r>
              <a:rPr lang="en-US" altLang="en-US" dirty="0"/>
              <a:t>Info gathered from privileged witness interviews, speculation of why the mishap occurred, etc. </a:t>
            </a:r>
          </a:p>
          <a:p>
            <a:pPr marL="1085850" lvl="2" indent="-171450">
              <a:buFont typeface="Arial" panose="020B0604020202020204" pitchFamily="34" charset="0"/>
              <a:buChar char="•"/>
            </a:pPr>
            <a:r>
              <a:rPr lang="en-US" altLang="en-US" dirty="0"/>
              <a:t>We’ll look at a couple examples</a:t>
            </a:r>
          </a:p>
          <a:p>
            <a:pPr marL="171450" indent="-171450">
              <a:buFont typeface="Arial" panose="020B0604020202020204" pitchFamily="34" charset="0"/>
              <a:buChar char="•"/>
            </a:pPr>
            <a:r>
              <a:rPr lang="en-US" altLang="en-US" dirty="0"/>
              <a:t>PA news release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51</a:t>
            </a:fld>
            <a:endParaRPr lang="en-US" altLang="en-US" sz="1300" dirty="0"/>
          </a:p>
        </p:txBody>
      </p:sp>
    </p:spTree>
    <p:extLst>
      <p:ext uri="{BB962C8B-B14F-4D97-AF65-F5344CB8AC3E}">
        <p14:creationId xmlns:p14="http://schemas.microsoft.com/office/powerpoint/2010/main" val="39472023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 a good prelim</a:t>
            </a:r>
          </a:p>
          <a:p>
            <a:r>
              <a:rPr lang="en-US" altLang="en-US" dirty="0"/>
              <a:t>What information should not have been included? </a:t>
            </a:r>
          </a:p>
          <a:p>
            <a:r>
              <a:rPr lang="en-US" altLang="en-US" i="1" dirty="0"/>
              <a:t>Suspected cause of the mishap is engine failure</a:t>
            </a:r>
            <a:r>
              <a:rPr lang="en-US" altLang="en-US" dirty="0"/>
              <a:t>. </a:t>
            </a:r>
          </a:p>
          <a:p>
            <a:r>
              <a:rPr lang="en-US" altLang="en-US" dirty="0"/>
              <a:t>Remember, just the facts.</a:t>
            </a:r>
          </a:p>
          <a:p>
            <a:r>
              <a:rPr lang="en-US" altLang="en-US" dirty="0"/>
              <a:t>QC before released. Make that step part of your IEMP 10-2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52</a:t>
            </a:fld>
            <a:endParaRPr lang="en-US" altLang="en-US" sz="1300" dirty="0"/>
          </a:p>
        </p:txBody>
      </p:sp>
    </p:spTree>
    <p:extLst>
      <p:ext uri="{BB962C8B-B14F-4D97-AF65-F5344CB8AC3E}">
        <p14:creationId xmlns:p14="http://schemas.microsoft.com/office/powerpoint/2010/main" val="28766612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Ground example – good</a:t>
            </a:r>
          </a:p>
          <a:p>
            <a:r>
              <a:rPr lang="en-US" altLang="en-US" dirty="0"/>
              <a:t>Just the facts, no privileged information is included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53</a:t>
            </a:fld>
            <a:endParaRPr lang="en-US" altLang="en-US" sz="1300" dirty="0"/>
          </a:p>
        </p:txBody>
      </p:sp>
    </p:spTree>
    <p:extLst>
      <p:ext uri="{BB962C8B-B14F-4D97-AF65-F5344CB8AC3E}">
        <p14:creationId xmlns:p14="http://schemas.microsoft.com/office/powerpoint/2010/main" val="824660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Following all AF mishaps, the base nearest (regardless of branch of service) to the mishap site has the responsibility to respond. </a:t>
            </a:r>
          </a:p>
          <a:p>
            <a:endParaRPr lang="en-US" altLang="en-US" dirty="0"/>
          </a:p>
          <a:p>
            <a:r>
              <a:rPr lang="en-US" altLang="en-US" dirty="0"/>
              <a:t>Air Reserve Component (ARC) (AF Reserve and ANG) installations:</a:t>
            </a:r>
          </a:p>
          <a:p>
            <a:r>
              <a:rPr lang="en-US" altLang="en-US" dirty="0"/>
              <a:t>For Class As - If nearest the mishap, will respond with available resources to the maximum extent possible, in coordination with the responding Regular AF installation. </a:t>
            </a:r>
          </a:p>
          <a:p>
            <a:r>
              <a:rPr lang="en-US" altLang="en-US" dirty="0"/>
              <a:t>For Class </a:t>
            </a:r>
            <a:r>
              <a:rPr lang="en-US" altLang="en-US" dirty="0" err="1"/>
              <a:t>Bs</a:t>
            </a:r>
            <a:r>
              <a:rPr lang="en-US" altLang="en-US" dirty="0"/>
              <a:t> - will normally be able to handle everything</a:t>
            </a:r>
          </a:p>
          <a:p>
            <a:endParaRPr lang="en-US" altLang="en-US" dirty="0"/>
          </a:p>
          <a:p>
            <a:r>
              <a:rPr lang="en-US" altLang="en-US" dirty="0">
                <a:solidFill>
                  <a:srgbClr val="CC66FF"/>
                </a:solidFill>
              </a:rPr>
              <a:t>Vice Versa, if a Navy F-18 is coming into your base and crashes, you’ll respond and set up an ISB. </a:t>
            </a:r>
          </a:p>
          <a:p>
            <a:r>
              <a:rPr lang="en-US" altLang="en-US" dirty="0">
                <a:solidFill>
                  <a:srgbClr val="CC66FF"/>
                </a:solidFill>
              </a:rPr>
              <a:t>The ISB will normally come from the Wing closest to the mishap location.  </a:t>
            </a:r>
          </a:p>
          <a:p>
            <a:r>
              <a:rPr lang="en-US" altLang="en-US" dirty="0">
                <a:solidFill>
                  <a:srgbClr val="CC66FF"/>
                </a:solidFill>
              </a:rPr>
              <a:t>In the case of most occupational mishaps, WG/SE will fulfill the duties of the ISB until the SIB arrives. </a:t>
            </a:r>
          </a:p>
          <a:p>
            <a:r>
              <a:rPr lang="en-US" altLang="en-US" dirty="0">
                <a:solidFill>
                  <a:srgbClr val="CC66FF"/>
                </a:solidFill>
              </a:rPr>
              <a:t>Some mishaps may require 2 ISBs.  </a:t>
            </a:r>
          </a:p>
          <a:p>
            <a:r>
              <a:rPr lang="en-US" altLang="en-US" dirty="0">
                <a:solidFill>
                  <a:srgbClr val="CC66FF"/>
                </a:solidFill>
              </a:rPr>
              <a:t>An example: Let’s say an F-16 out of Nellis crashes while on approach here at </a:t>
            </a:r>
            <a:r>
              <a:rPr lang="en-US" altLang="en-US" i="1" dirty="0">
                <a:solidFill>
                  <a:srgbClr val="CC66FF"/>
                </a:solidFill>
              </a:rPr>
              <a:t>XYZ AF/SF Base</a:t>
            </a:r>
            <a:r>
              <a:rPr lang="en-US" altLang="en-US" dirty="0">
                <a:solidFill>
                  <a:srgbClr val="CC66FF"/>
                </a:solidFill>
              </a:rPr>
              <a:t>.  Here at </a:t>
            </a:r>
            <a:r>
              <a:rPr lang="en-US" altLang="en-US" i="1" dirty="0">
                <a:solidFill>
                  <a:srgbClr val="CC66FF"/>
                </a:solidFill>
              </a:rPr>
              <a:t>XYZ AF/SF</a:t>
            </a:r>
            <a:r>
              <a:rPr lang="en-US" altLang="en-US" i="1" baseline="0" dirty="0">
                <a:solidFill>
                  <a:srgbClr val="CC66FF"/>
                </a:solidFill>
              </a:rPr>
              <a:t> </a:t>
            </a:r>
            <a:r>
              <a:rPr lang="en-US" altLang="en-US" i="1" dirty="0">
                <a:solidFill>
                  <a:srgbClr val="CC66FF"/>
                </a:solidFill>
              </a:rPr>
              <a:t>Base</a:t>
            </a:r>
            <a:r>
              <a:rPr lang="en-US" altLang="en-US" dirty="0">
                <a:solidFill>
                  <a:srgbClr val="CC66FF"/>
                </a:solidFill>
              </a:rPr>
              <a:t> you will begin the response process but there will be two ISBs; one here at </a:t>
            </a:r>
            <a:r>
              <a:rPr lang="en-US" altLang="en-US" i="1" dirty="0">
                <a:solidFill>
                  <a:srgbClr val="CC66FF"/>
                </a:solidFill>
              </a:rPr>
              <a:t>XYZ AF/SF Base </a:t>
            </a:r>
            <a:r>
              <a:rPr lang="en-US" altLang="en-US" dirty="0">
                <a:solidFill>
                  <a:srgbClr val="CC66FF"/>
                </a:solidFill>
              </a:rPr>
              <a:t>and the second will be going on concurrently at Nellis, more on this later.</a:t>
            </a:r>
          </a:p>
          <a:p>
            <a:r>
              <a:rPr lang="en-US" altLang="en-US" dirty="0">
                <a:solidFill>
                  <a:srgbClr val="CC66FF"/>
                </a:solidFill>
              </a:rPr>
              <a:t>Here at </a:t>
            </a:r>
            <a:r>
              <a:rPr lang="en-US" altLang="en-US" i="1" dirty="0">
                <a:solidFill>
                  <a:srgbClr val="CC66FF"/>
                </a:solidFill>
              </a:rPr>
              <a:t>XYZ AF/SF Base </a:t>
            </a:r>
            <a:r>
              <a:rPr lang="en-US" altLang="en-US" dirty="0">
                <a:solidFill>
                  <a:srgbClr val="CC66FF"/>
                </a:solidFill>
              </a:rPr>
              <a:t>you will likely host the SIB since this is where the mishap occurred. More on this later.</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a:t>
            </a:fld>
            <a:endParaRPr lang="en-US" altLang="en-US" sz="1300" dirty="0"/>
          </a:p>
        </p:txBody>
      </p:sp>
    </p:spTree>
    <p:extLst>
      <p:ext uri="{BB962C8B-B14F-4D97-AF65-F5344CB8AC3E}">
        <p14:creationId xmlns:p14="http://schemas.microsoft.com/office/powerpoint/2010/main" val="18842489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These items should include…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55</a:t>
            </a:fld>
            <a:endParaRPr lang="en-US" altLang="en-US" sz="1300" dirty="0"/>
          </a:p>
        </p:txBody>
      </p:sp>
    </p:spTree>
    <p:extLst>
      <p:ext uri="{BB962C8B-B14F-4D97-AF65-F5344CB8AC3E}">
        <p14:creationId xmlns:p14="http://schemas.microsoft.com/office/powerpoint/2010/main" val="23311915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SIBs will need </a:t>
            </a:r>
          </a:p>
          <a:p>
            <a:r>
              <a:rPr lang="en-US" altLang="en-US" dirty="0"/>
              <a:t>Rooms to work in (3)</a:t>
            </a:r>
          </a:p>
          <a:p>
            <a:r>
              <a:rPr lang="en-US" altLang="en-US" dirty="0"/>
              <a:t>Projector to work daily activities logs</a:t>
            </a:r>
          </a:p>
          <a:p>
            <a:r>
              <a:rPr lang="en-US" altLang="en-US" dirty="0"/>
              <a:t>White boards to brainstorm on</a:t>
            </a:r>
          </a:p>
          <a:p>
            <a:r>
              <a:rPr lang="en-US" altLang="en-US" dirty="0"/>
              <a:t>Hangar space for wreckage, etc.</a:t>
            </a:r>
          </a:p>
          <a:p>
            <a:r>
              <a:rPr lang="en-US" altLang="en-US" dirty="0"/>
              <a:t>*Pics are from F-15 mishap Nellis Nov 12*</a:t>
            </a:r>
          </a:p>
          <a:p>
            <a:pPr marL="0" lvl="1"/>
            <a:r>
              <a:rPr lang="en-US" altLang="en-US" dirty="0"/>
              <a:t>Again,</a:t>
            </a:r>
            <a:r>
              <a:rPr lang="en-US" altLang="en-US" baseline="0" dirty="0"/>
              <a:t> s</a:t>
            </a:r>
            <a:r>
              <a:rPr lang="en-US" altLang="en-US" dirty="0"/>
              <a:t>ee </a:t>
            </a:r>
            <a:r>
              <a:rPr lang="en-US" altLang="en-US" sz="2400" dirty="0">
                <a:solidFill>
                  <a:srgbClr val="FF0000"/>
                </a:solidFill>
              </a:rPr>
              <a:t>SIB support package for SIB Support Requirements List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56</a:t>
            </a:fld>
            <a:endParaRPr lang="en-US" altLang="en-US" sz="1300" dirty="0"/>
          </a:p>
        </p:txBody>
      </p:sp>
    </p:spTree>
    <p:extLst>
      <p:ext uri="{BB962C8B-B14F-4D97-AF65-F5344CB8AC3E}">
        <p14:creationId xmlns:p14="http://schemas.microsoft.com/office/powerpoint/2010/main" val="38863433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57</a:t>
            </a:fld>
            <a:endParaRPr lang="en-US" altLang="en-US" sz="1300" dirty="0"/>
          </a:p>
        </p:txBody>
      </p:sp>
    </p:spTree>
    <p:extLst>
      <p:ext uri="{BB962C8B-B14F-4D97-AF65-F5344CB8AC3E}">
        <p14:creationId xmlns:p14="http://schemas.microsoft.com/office/powerpoint/2010/main" val="11751022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Helpful technique: ISB BP checklist, each ISB member has a similar checklist, , good to fill in and ultimately turn over to SIB during the changeover to document ISB actions taken.</a:t>
            </a:r>
          </a:p>
          <a:p>
            <a:r>
              <a:rPr lang="en-US" altLang="en-US" dirty="0"/>
              <a:t>After the ISB handoff is complete the members are normally done and go back to their daily jobs.  They may/can expect to receive calls from the SIB for more information on certain pieces of evidence.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58</a:t>
            </a:fld>
            <a:endParaRPr lang="en-US" altLang="en-US" sz="1300" dirty="0"/>
          </a:p>
        </p:txBody>
      </p:sp>
    </p:spTree>
    <p:extLst>
      <p:ext uri="{BB962C8B-B14F-4D97-AF65-F5344CB8AC3E}">
        <p14:creationId xmlns:p14="http://schemas.microsoft.com/office/powerpoint/2010/main" val="27863139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Following the briefing, the members of the ISB and SIB get together and exchange the data the ISB gathered.</a:t>
            </a:r>
          </a:p>
          <a:p>
            <a:r>
              <a:rPr lang="en-US" altLang="en-US" dirty="0"/>
              <a:t>Good time for ISB BP and SIB BP to identify support contacts (WG/SE, WG/CC, contracting officer, Incident CC, Security Forces, etc.).</a:t>
            </a:r>
          </a:p>
          <a:p>
            <a:r>
              <a:rPr lang="en-US" altLang="en-US" dirty="0"/>
              <a:t>Picture shows ISB and SIB flight doc exchanging data. There should be a one-on-one handoff between all the reps reviewing the checklists and inventorying the evidence, i.e., for a pilot all flight, evaluation and training records.</a:t>
            </a:r>
          </a:p>
          <a:p>
            <a:r>
              <a:rPr lang="en-US" altLang="en-US" dirty="0"/>
              <a:t>Have the IO and AFSEC rep review the interview doc for completion and accuracy to include 72-hr/7-day history</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59</a:t>
            </a:fld>
            <a:endParaRPr lang="en-US" altLang="en-US" sz="1300" dirty="0"/>
          </a:p>
        </p:txBody>
      </p:sp>
    </p:spTree>
    <p:extLst>
      <p:ext uri="{BB962C8B-B14F-4D97-AF65-F5344CB8AC3E}">
        <p14:creationId xmlns:p14="http://schemas.microsoft.com/office/powerpoint/2010/main" val="100691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Areas to consider covering in the changeover briefing…..tailor to the type of mishap….don’t need status of aircraft for ground mishaps, weapons mishaps.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60</a:t>
            </a:fld>
            <a:endParaRPr lang="en-US" altLang="en-US" sz="1300" dirty="0"/>
          </a:p>
        </p:txBody>
      </p:sp>
    </p:spTree>
    <p:extLst>
      <p:ext uri="{BB962C8B-B14F-4D97-AF65-F5344CB8AC3E}">
        <p14:creationId xmlns:p14="http://schemas.microsoft.com/office/powerpoint/2010/main" val="8344453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Once the changeover is complete, if able have the ISB lead you on a walk through of the site.</a:t>
            </a:r>
          </a:p>
          <a:p>
            <a:r>
              <a:rPr lang="en-US" altLang="en-US" dirty="0"/>
              <a:t>Might not be convenient if wreckage is underwater or at the top of a 10,000’ peak.</a:t>
            </a:r>
          </a:p>
          <a:p>
            <a:r>
              <a:rPr lang="en-US" altLang="en-US" dirty="0"/>
              <a:t>Then take them off the EAL, they long longer have reason to access the site. If they need to go back out for any reason, they talk to you.  There </a:t>
            </a:r>
            <a:r>
              <a:rPr lang="en-US" altLang="en-US"/>
              <a:t>hava </a:t>
            </a:r>
            <a:r>
              <a:rPr lang="en-US" altLang="en-US" dirty="0"/>
              <a:t>been cases where ISB members have decided to give tours after the handoff.</a:t>
            </a:r>
          </a:p>
          <a:p>
            <a:r>
              <a:rPr lang="en-US" altLang="en-US" dirty="0"/>
              <a:t>For example: T-38 Mishap Sheppard Jul 13. MA went into dense woods with lots of under brush. ISB knew where parts were,</a:t>
            </a:r>
            <a:r>
              <a:rPr lang="en-US" altLang="en-US" baseline="0" dirty="0"/>
              <a:t> provided a walk through with the SIB President.</a:t>
            </a:r>
            <a:endParaRPr lang="en-US" altLang="en-US" dirty="0"/>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61</a:t>
            </a:fld>
            <a:endParaRPr lang="en-US" altLang="en-US" sz="1300" dirty="0"/>
          </a:p>
        </p:txBody>
      </p:sp>
    </p:spTree>
    <p:extLst>
      <p:ext uri="{BB962C8B-B14F-4D97-AF65-F5344CB8AC3E}">
        <p14:creationId xmlns:p14="http://schemas.microsoft.com/office/powerpoint/2010/main" val="23635299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63</a:t>
            </a:fld>
            <a:endParaRPr lang="en-US" altLang="en-US" sz="1300" dirty="0"/>
          </a:p>
        </p:txBody>
      </p:sp>
    </p:spTree>
    <p:extLst>
      <p:ext uri="{BB962C8B-B14F-4D97-AF65-F5344CB8AC3E}">
        <p14:creationId xmlns:p14="http://schemas.microsoft.com/office/powerpoint/2010/main" val="11690865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ISB responsibilities are covered in DAFI 91-204.</a:t>
            </a:r>
          </a:p>
          <a:p>
            <a:r>
              <a:rPr lang="en-US" altLang="en-US" dirty="0"/>
              <a:t>Example shown</a:t>
            </a:r>
            <a:r>
              <a:rPr lang="en-US" altLang="en-US" baseline="0" dirty="0"/>
              <a:t> is f</a:t>
            </a:r>
            <a:r>
              <a:rPr lang="en-US" altLang="en-US" dirty="0"/>
              <a:t>ictitious </a:t>
            </a:r>
          </a:p>
          <a:p>
            <a:r>
              <a:rPr lang="en-US" altLang="en-US" dirty="0"/>
              <a:t>Wing/Delta SE is OPR</a:t>
            </a:r>
          </a:p>
          <a:p>
            <a:r>
              <a:rPr lang="en-US" altLang="en-US" dirty="0"/>
              <a:t>Wing/Delta MRP has checklists for all ISB members and wing agencies and instructions on what to accomplish following a mishap</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64</a:t>
            </a:fld>
            <a:endParaRPr lang="en-US" altLang="en-US" sz="1300" dirty="0"/>
          </a:p>
        </p:txBody>
      </p:sp>
    </p:spTree>
    <p:extLst>
      <p:ext uri="{BB962C8B-B14F-4D97-AF65-F5344CB8AC3E}">
        <p14:creationId xmlns:p14="http://schemas.microsoft.com/office/powerpoint/2010/main" val="33805826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65</a:t>
            </a:fld>
            <a:endParaRPr lang="en-US" altLang="en-US" sz="1300" dirty="0"/>
          </a:p>
        </p:txBody>
      </p:sp>
    </p:spTree>
    <p:extLst>
      <p:ext uri="{BB962C8B-B14F-4D97-AF65-F5344CB8AC3E}">
        <p14:creationId xmlns:p14="http://schemas.microsoft.com/office/powerpoint/2010/main" val="1762385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This is simplistic, but there are basically 4 things going on at roughly the same time following a major mishap</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a:t>
            </a:fld>
            <a:endParaRPr lang="en-US" altLang="en-US" sz="1300" dirty="0"/>
          </a:p>
        </p:txBody>
      </p:sp>
    </p:spTree>
    <p:extLst>
      <p:ext uri="{BB962C8B-B14F-4D97-AF65-F5344CB8AC3E}">
        <p14:creationId xmlns:p14="http://schemas.microsoft.com/office/powerpoint/2010/main" val="3595680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Typical SIB timeline. </a:t>
            </a:r>
          </a:p>
          <a:p>
            <a:r>
              <a:rPr lang="en-US" altLang="en-US" dirty="0"/>
              <a:t>Our job finishes after the Convening Authority (MAJCOM Class A, NAF Class B) out briefing</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66</a:t>
            </a:fld>
            <a:endParaRPr lang="en-US" altLang="en-US" sz="1300" dirty="0"/>
          </a:p>
        </p:txBody>
      </p:sp>
    </p:spTree>
    <p:extLst>
      <p:ext uri="{BB962C8B-B14F-4D97-AF65-F5344CB8AC3E}">
        <p14:creationId xmlns:p14="http://schemas.microsoft.com/office/powerpoint/2010/main" val="29486228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3 products the SIB will produce:</a:t>
            </a:r>
          </a:p>
          <a:p>
            <a:pPr>
              <a:buFontTx/>
              <a:buChar char="-"/>
            </a:pPr>
            <a:r>
              <a:rPr lang="en-US" altLang="en-US" dirty="0"/>
              <a:t> Safety report – Exhibits and data, which are entered into AFSAS, the AF’s computerized safety database</a:t>
            </a:r>
          </a:p>
          <a:p>
            <a:pPr>
              <a:buFontTx/>
              <a:buChar char="-"/>
            </a:pPr>
            <a:r>
              <a:rPr lang="en-US" altLang="en-US" dirty="0"/>
              <a:t> The briefing produced by the BP given to the convening authority at the conclusion of the investigation</a:t>
            </a:r>
          </a:p>
          <a:p>
            <a:pPr>
              <a:buFontTx/>
              <a:buChar char="-"/>
            </a:pPr>
            <a:r>
              <a:rPr lang="en-US" altLang="en-US" dirty="0"/>
              <a:t>The message report (mishap narrative, findings, causes, recommendations, etc.) which is also entered into AFSAS</a:t>
            </a:r>
          </a:p>
          <a:p>
            <a:r>
              <a:rPr lang="en-US" altLang="en-US" dirty="0"/>
              <a:t>Although work on each of these will be occurring throughout the SIB process, days 21-30 is when we’ll be finalizing these products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67</a:t>
            </a:fld>
            <a:endParaRPr lang="en-US" altLang="en-US" sz="1300" dirty="0"/>
          </a:p>
        </p:txBody>
      </p:sp>
    </p:spTree>
    <p:extLst>
      <p:ext uri="{BB962C8B-B14F-4D97-AF65-F5344CB8AC3E}">
        <p14:creationId xmlns:p14="http://schemas.microsoft.com/office/powerpoint/2010/main" val="15515265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68</a:t>
            </a:fld>
            <a:endParaRPr lang="en-US" altLang="en-US" sz="1300" dirty="0"/>
          </a:p>
        </p:txBody>
      </p:sp>
    </p:spTree>
    <p:extLst>
      <p:ext uri="{BB962C8B-B14F-4D97-AF65-F5344CB8AC3E}">
        <p14:creationId xmlns:p14="http://schemas.microsoft.com/office/powerpoint/2010/main" val="5921706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69</a:t>
            </a:fld>
            <a:endParaRPr lang="en-US" altLang="en-US" sz="1300" dirty="0"/>
          </a:p>
        </p:txBody>
      </p:sp>
    </p:spTree>
    <p:extLst>
      <p:ext uri="{BB962C8B-B14F-4D97-AF65-F5344CB8AC3E}">
        <p14:creationId xmlns:p14="http://schemas.microsoft.com/office/powerpoint/2010/main" val="13311235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70</a:t>
            </a:fld>
            <a:endParaRPr lang="en-US" altLang="en-US" sz="1300" dirty="0"/>
          </a:p>
        </p:txBody>
      </p:sp>
    </p:spTree>
    <p:extLst>
      <p:ext uri="{BB962C8B-B14F-4D97-AF65-F5344CB8AC3E}">
        <p14:creationId xmlns:p14="http://schemas.microsoft.com/office/powerpoint/2010/main" val="38505068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71</a:t>
            </a:fld>
            <a:endParaRPr lang="en-US" altLang="en-US" sz="1300" dirty="0"/>
          </a:p>
        </p:txBody>
      </p:sp>
    </p:spTree>
    <p:extLst>
      <p:ext uri="{BB962C8B-B14F-4D97-AF65-F5344CB8AC3E}">
        <p14:creationId xmlns:p14="http://schemas.microsoft.com/office/powerpoint/2010/main" val="28114582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72</a:t>
            </a:fld>
            <a:endParaRPr lang="en-US" altLang="en-US" sz="1300" dirty="0"/>
          </a:p>
        </p:txBody>
      </p:sp>
    </p:spTree>
    <p:extLst>
      <p:ext uri="{BB962C8B-B14F-4D97-AF65-F5344CB8AC3E}">
        <p14:creationId xmlns:p14="http://schemas.microsoft.com/office/powerpoint/2010/main" val="24955525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73</a:t>
            </a:fld>
            <a:endParaRPr lang="en-US" altLang="en-US" sz="1300" dirty="0"/>
          </a:p>
        </p:txBody>
      </p:sp>
    </p:spTree>
    <p:extLst>
      <p:ext uri="{BB962C8B-B14F-4D97-AF65-F5344CB8AC3E}">
        <p14:creationId xmlns:p14="http://schemas.microsoft.com/office/powerpoint/2010/main" val="11622913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Remember we need to get organized to investigate; we aren’t going to solve the mishap on day 1</a:t>
            </a:r>
          </a:p>
          <a:p>
            <a:r>
              <a:rPr lang="en-US" altLang="en-US" dirty="0"/>
              <a:t>Listen to the interviews the ISB conducted as a group</a:t>
            </a:r>
          </a:p>
          <a:p>
            <a:pPr marL="171450" indent="-171450">
              <a:buFont typeface="Arial" panose="020B0604020202020204" pitchFamily="34" charset="0"/>
              <a:buChar char="•"/>
            </a:pPr>
            <a:r>
              <a:rPr lang="en-US" altLang="en-US" sz="1000" dirty="0"/>
              <a:t>From the interviews get a feel for the “what” of the mishap and the mishap sequence</a:t>
            </a:r>
          </a:p>
          <a:p>
            <a:pPr marL="171450" indent="-171450">
              <a:buFont typeface="Arial" panose="020B0604020202020204" pitchFamily="34" charset="0"/>
              <a:buChar char="•"/>
            </a:pPr>
            <a:r>
              <a:rPr lang="en-US" altLang="en-US" sz="1000" dirty="0"/>
              <a:t>Take notes for follow up interviews</a:t>
            </a:r>
          </a:p>
          <a:p>
            <a:pPr marL="171450" indent="-171450">
              <a:buFont typeface="Arial" panose="020B0604020202020204" pitchFamily="34" charset="0"/>
              <a:buChar char="•"/>
            </a:pPr>
            <a:r>
              <a:rPr lang="en-US" altLang="en-US" sz="1000" dirty="0"/>
              <a:t>Based on what we’re hearing, what tech support does it look like we need be asking for</a:t>
            </a:r>
          </a:p>
          <a:p>
            <a:pPr marL="171450" indent="-171450">
              <a:buFont typeface="Arial" panose="020B0604020202020204" pitchFamily="34" charset="0"/>
              <a:buChar char="•"/>
            </a:pPr>
            <a:r>
              <a:rPr lang="en-US" altLang="en-US" sz="1000" dirty="0"/>
              <a:t>Determine if others need to be interviewed</a:t>
            </a:r>
          </a:p>
          <a:p>
            <a:r>
              <a:rPr lang="en-US" altLang="en-US" dirty="0"/>
              <a:t>Develop an office gameplan</a:t>
            </a:r>
          </a:p>
          <a:p>
            <a:pPr marL="171450" indent="-171450">
              <a:buFont typeface="Arial" panose="020B0604020202020204" pitchFamily="34" charset="0"/>
              <a:buChar char="•"/>
            </a:pPr>
            <a:r>
              <a:rPr lang="en-US" altLang="en-US" sz="1000" dirty="0"/>
              <a:t>Recorder developing and setting up file plan</a:t>
            </a:r>
          </a:p>
          <a:p>
            <a:pPr marL="171450" indent="-171450">
              <a:buFont typeface="Arial" panose="020B0604020202020204" pitchFamily="34" charset="0"/>
              <a:buChar char="•"/>
            </a:pPr>
            <a:r>
              <a:rPr lang="en-US" altLang="en-US" sz="1000" dirty="0"/>
              <a:t>Post sib phone #’s and address </a:t>
            </a:r>
          </a:p>
          <a:p>
            <a:pPr marL="171450" indent="-171450">
              <a:buFont typeface="Arial" panose="020B0604020202020204" pitchFamily="34" charset="0"/>
              <a:buChar char="•"/>
            </a:pPr>
            <a:r>
              <a:rPr lang="en-US" altLang="en-US" sz="1000" dirty="0"/>
              <a:t>Do we have all the support we need (computers, high speed scanner, a copy of Adobe Pro 9 for creating reports in a PDF format, shredder, printers, etc.)</a:t>
            </a:r>
          </a:p>
          <a:p>
            <a:r>
              <a:rPr lang="en-US" altLang="en-US" dirty="0"/>
              <a:t>Develop a crash site gameplan</a:t>
            </a:r>
          </a:p>
          <a:p>
            <a:pPr marL="171450" indent="-171450">
              <a:buFont typeface="Arial" panose="020B0604020202020204" pitchFamily="34" charset="0"/>
              <a:buChar char="•"/>
            </a:pPr>
            <a:r>
              <a:rPr lang="en-US" altLang="en-US" sz="1000" dirty="0"/>
              <a:t>Who needs to go out to the crash site (usually always MX member, possibly pilot member, </a:t>
            </a:r>
            <a:r>
              <a:rPr lang="en-US" altLang="en-US" sz="1000" b="0" u="sng" dirty="0"/>
              <a:t>not the IO</a:t>
            </a:r>
            <a:r>
              <a:rPr lang="en-US" altLang="en-US" sz="1000" b="0" u="none" dirty="0"/>
              <a:t> </a:t>
            </a:r>
            <a:r>
              <a:rPr lang="en-US" altLang="en-US" sz="1000" dirty="0"/>
              <a:t>(depends on circumstance of the mishap), needs to organizing the investigation)</a:t>
            </a:r>
          </a:p>
          <a:p>
            <a:pPr marL="171450" indent="-171450">
              <a:buFont typeface="Arial" panose="020B0604020202020204" pitchFamily="34" charset="0"/>
              <a:buChar char="•"/>
            </a:pPr>
            <a:r>
              <a:rPr lang="en-US" altLang="en-US" sz="1000" dirty="0"/>
              <a:t>What are we looking for in the wreckage</a:t>
            </a:r>
          </a:p>
          <a:p>
            <a:pPr marL="171450" indent="-171450">
              <a:buFont typeface="Arial" panose="020B0604020202020204" pitchFamily="34" charset="0"/>
              <a:buChar char="•"/>
            </a:pPr>
            <a:r>
              <a:rPr lang="en-US" altLang="en-US" sz="1000" dirty="0"/>
              <a:t>Begin to think about when we’re going to recover the wreckage and where are we going to put it</a:t>
            </a:r>
          </a:p>
          <a:p>
            <a:pPr marL="171450" indent="-171450">
              <a:buFont typeface="Arial" panose="020B0604020202020204" pitchFamily="34" charset="0"/>
              <a:buChar char="•"/>
            </a:pPr>
            <a:r>
              <a:rPr lang="en-US" altLang="en-US" sz="1000" dirty="0"/>
              <a:t>All SIB members names on EAL</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74</a:t>
            </a:fld>
            <a:endParaRPr lang="en-US" altLang="en-US" sz="1300" dirty="0"/>
          </a:p>
        </p:txBody>
      </p:sp>
    </p:spTree>
    <p:extLst>
      <p:ext uri="{BB962C8B-B14F-4D97-AF65-F5344CB8AC3E}">
        <p14:creationId xmlns:p14="http://schemas.microsoft.com/office/powerpoint/2010/main" val="17454832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76</a:t>
            </a:fld>
            <a:endParaRPr lang="en-US" altLang="en-US" sz="1300" dirty="0"/>
          </a:p>
        </p:txBody>
      </p:sp>
    </p:spTree>
    <p:extLst>
      <p:ext uri="{BB962C8B-B14F-4D97-AF65-F5344CB8AC3E}">
        <p14:creationId xmlns:p14="http://schemas.microsoft.com/office/powerpoint/2010/main" val="236483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Fire Chief is initially the Incident Commander (IC) at the site.</a:t>
            </a:r>
          </a:p>
          <a:p>
            <a:r>
              <a:rPr lang="en-US" altLang="en-US" dirty="0"/>
              <a:t>Typical response will come in three waves</a:t>
            </a:r>
          </a:p>
          <a:p>
            <a:r>
              <a:rPr lang="en-US" altLang="en-US" dirty="0"/>
              <a:t>This shows the typical “first wave” of responders to the crash site and their responsibilities. </a:t>
            </a:r>
          </a:p>
          <a:p>
            <a:r>
              <a:rPr lang="en-US" altLang="en-US" dirty="0"/>
              <a:t>FR = First Responders (AFI 10-2501 First Responders are members of the DRF elements that deploys immediately to the disaster scene to provide initial C2, to save lives, and to suppress and control hazards. Firefighters, law enforcement and security personnel, key emergency medical personnel provide the initial, immediate response to major accidents, natural disasters, and CBRNE incidents.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a:t>
            </a:fld>
            <a:endParaRPr lang="en-US" altLang="en-US" sz="1300" dirty="0"/>
          </a:p>
        </p:txBody>
      </p:sp>
    </p:spTree>
    <p:extLst>
      <p:ext uri="{BB962C8B-B14F-4D97-AF65-F5344CB8AC3E}">
        <p14:creationId xmlns:p14="http://schemas.microsoft.com/office/powerpoint/2010/main" val="21101084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77</a:t>
            </a:fld>
            <a:endParaRPr lang="en-US" altLang="en-US" sz="1300" dirty="0"/>
          </a:p>
        </p:txBody>
      </p:sp>
    </p:spTree>
    <p:extLst>
      <p:ext uri="{BB962C8B-B14F-4D97-AF65-F5344CB8AC3E}">
        <p14:creationId xmlns:p14="http://schemas.microsoft.com/office/powerpoint/2010/main" val="26466497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78</a:t>
            </a:fld>
            <a:endParaRPr lang="en-US" altLang="en-US" sz="1300" dirty="0"/>
          </a:p>
        </p:txBody>
      </p:sp>
    </p:spTree>
    <p:extLst>
      <p:ext uri="{BB962C8B-B14F-4D97-AF65-F5344CB8AC3E}">
        <p14:creationId xmlns:p14="http://schemas.microsoft.com/office/powerpoint/2010/main" val="21276882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79</a:t>
            </a:fld>
            <a:endParaRPr lang="en-US" altLang="en-US" sz="1300" dirty="0"/>
          </a:p>
        </p:txBody>
      </p:sp>
    </p:spTree>
    <p:extLst>
      <p:ext uri="{BB962C8B-B14F-4D97-AF65-F5344CB8AC3E}">
        <p14:creationId xmlns:p14="http://schemas.microsoft.com/office/powerpoint/2010/main" val="27324032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Conditional Primary Member is one you feel you need to add to the SIB or the convening authority adds based on the circumstances of the mishap.</a:t>
            </a:r>
          </a:p>
          <a:p>
            <a:r>
              <a:rPr lang="en-US" altLang="en-US" dirty="0"/>
              <a:t>In Primary status they can submit a minority report if they do not agree with the BP in the outcome of the investigation.</a:t>
            </a:r>
          </a:p>
          <a:p>
            <a:r>
              <a:rPr lang="en-US" altLang="en-US" dirty="0"/>
              <a:t>91-223 Table 5.4.  If their area of expertise relates to a factor that was integrally involved in initiating or sustaining the mishap sequence, these individuals are required SIB members and are accorded Primary Member status. If the BP determines the conditional member’s area of expertise is not a factor in the mishap, this member serves as a secondary member.</a:t>
            </a:r>
          </a:p>
          <a:p>
            <a:r>
              <a:rPr lang="en-US" altLang="en-US" dirty="0"/>
              <a:t>For example, on the Dover C-5 SIB the SIB  asked for a Loadmaster and Flight Engineer be added due to aircrew issues/factors in the mishap.</a:t>
            </a:r>
          </a:p>
          <a:p>
            <a:r>
              <a:rPr lang="en-US" altLang="en-US" dirty="0"/>
              <a:t>Any additional individual skill that you might need – ask for through the convening authority.  They have to approve it, don’t just call one of your buddies and ask him/her to join the SIB.</a:t>
            </a:r>
          </a:p>
          <a:p>
            <a:r>
              <a:rPr lang="en-US" altLang="en-US" dirty="0"/>
              <a:t>Reference Chap 5 of AFMAN 91-223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80</a:t>
            </a:fld>
            <a:endParaRPr lang="en-US" altLang="en-US" sz="1300" dirty="0"/>
          </a:p>
        </p:txBody>
      </p:sp>
    </p:spTree>
    <p:extLst>
      <p:ext uri="{BB962C8B-B14F-4D97-AF65-F5344CB8AC3E}">
        <p14:creationId xmlns:p14="http://schemas.microsoft.com/office/powerpoint/2010/main" val="32734583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81</a:t>
            </a:fld>
            <a:endParaRPr lang="en-US" altLang="en-US" sz="1300" dirty="0"/>
          </a:p>
        </p:txBody>
      </p:sp>
    </p:spTree>
    <p:extLst>
      <p:ext uri="{BB962C8B-B14F-4D97-AF65-F5344CB8AC3E}">
        <p14:creationId xmlns:p14="http://schemas.microsoft.com/office/powerpoint/2010/main" val="9360724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Other secondary members that could be added.</a:t>
            </a:r>
          </a:p>
          <a:p>
            <a:r>
              <a:rPr lang="en-US" altLang="en-US" dirty="0"/>
              <a:t>Again, will depend on the circumstances of the mishap</a:t>
            </a:r>
          </a:p>
          <a:p>
            <a:r>
              <a:rPr lang="en-US" altLang="en-US" dirty="0"/>
              <a:t>These are not voting members on the SIB.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82</a:t>
            </a:fld>
            <a:endParaRPr lang="en-US" altLang="en-US" sz="1300" dirty="0"/>
          </a:p>
        </p:txBody>
      </p:sp>
    </p:spTree>
    <p:extLst>
      <p:ext uri="{BB962C8B-B14F-4D97-AF65-F5344CB8AC3E}">
        <p14:creationId xmlns:p14="http://schemas.microsoft.com/office/powerpoint/2010/main" val="24270642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84</a:t>
            </a:fld>
            <a:endParaRPr lang="en-US" altLang="en-US" sz="1300" dirty="0"/>
          </a:p>
        </p:txBody>
      </p:sp>
    </p:spTree>
    <p:extLst>
      <p:ext uri="{BB962C8B-B14F-4D97-AF65-F5344CB8AC3E}">
        <p14:creationId xmlns:p14="http://schemas.microsoft.com/office/powerpoint/2010/main" val="30129401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85</a:t>
            </a:fld>
            <a:endParaRPr lang="en-US" altLang="en-US" sz="1300" dirty="0"/>
          </a:p>
        </p:txBody>
      </p:sp>
    </p:spTree>
    <p:extLst>
      <p:ext uri="{BB962C8B-B14F-4D97-AF65-F5344CB8AC3E}">
        <p14:creationId xmlns:p14="http://schemas.microsoft.com/office/powerpoint/2010/main" val="462364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86</a:t>
            </a:fld>
            <a:endParaRPr lang="en-US" altLang="en-US" sz="1300" dirty="0"/>
          </a:p>
        </p:txBody>
      </p:sp>
    </p:spTree>
    <p:extLst>
      <p:ext uri="{BB962C8B-B14F-4D97-AF65-F5344CB8AC3E}">
        <p14:creationId xmlns:p14="http://schemas.microsoft.com/office/powerpoint/2010/main" val="4562753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87</a:t>
            </a:fld>
            <a:endParaRPr lang="en-US" altLang="en-US" sz="1300" dirty="0"/>
          </a:p>
        </p:txBody>
      </p:sp>
    </p:spTree>
    <p:extLst>
      <p:ext uri="{BB962C8B-B14F-4D97-AF65-F5344CB8AC3E}">
        <p14:creationId xmlns:p14="http://schemas.microsoft.com/office/powerpoint/2010/main" val="1697133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After the site’s been made safe by the First responders, the following individuals may become involved. </a:t>
            </a:r>
          </a:p>
          <a:p>
            <a:r>
              <a:rPr lang="en-US" altLang="en-US" dirty="0"/>
              <a:t>ER = Emergency Responders (AFI 10-2501 Emergency Responders are members of the DRF response elements that deploy after the First Responders to expand C2 and provide additional support.</a:t>
            </a:r>
          </a:p>
          <a:p>
            <a:r>
              <a:rPr lang="en-US" altLang="en-US" dirty="0"/>
              <a:t>These may depend on the where and what of the mishap.  What if it’s in 2000’ of water? (rhetorical)</a:t>
            </a:r>
          </a:p>
          <a:p>
            <a:r>
              <a:rPr lang="en-US" altLang="en-US" dirty="0"/>
              <a:t>The Support responders are such “support” and respond when needed.</a:t>
            </a:r>
          </a:p>
          <a:p>
            <a:r>
              <a:rPr lang="en-US" altLang="en-US" dirty="0"/>
              <a:t>Also, you may want to think about a legal representative as well at the site (especially concerning property damages, etc.).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a:t>
            </a:fld>
            <a:endParaRPr lang="en-US" altLang="en-US" sz="1300" dirty="0"/>
          </a:p>
        </p:txBody>
      </p:sp>
    </p:spTree>
    <p:extLst>
      <p:ext uri="{BB962C8B-B14F-4D97-AF65-F5344CB8AC3E}">
        <p14:creationId xmlns:p14="http://schemas.microsoft.com/office/powerpoint/2010/main" val="39707800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Who would you pick?</a:t>
            </a:r>
          </a:p>
          <a:p>
            <a:r>
              <a:rPr lang="en-US" altLang="en-US" dirty="0"/>
              <a:t>The area expert.</a:t>
            </a:r>
          </a:p>
          <a:p>
            <a:r>
              <a:rPr lang="en-US" altLang="en-US" dirty="0"/>
              <a:t>Keep the interviewing crowd to a minimum to keep from intimidating the witness</a:t>
            </a:r>
          </a:p>
          <a:p>
            <a:r>
              <a:rPr lang="en-US" altLang="en-US" dirty="0"/>
              <a:t>One on one is best</a:t>
            </a:r>
          </a:p>
          <a:p>
            <a:r>
              <a:rPr lang="en-US" altLang="en-US" dirty="0"/>
              <a:t>If two accomplish the interview, not a good cop/bad cop scenario</a:t>
            </a:r>
          </a:p>
          <a:p>
            <a:r>
              <a:rPr lang="en-US" altLang="en-US" dirty="0"/>
              <a:t>BP does interviews at the senior staff level</a:t>
            </a:r>
          </a:p>
          <a:p>
            <a:r>
              <a:rPr lang="en-US" altLang="en-US" dirty="0"/>
              <a:t>Witness can be compelled to meet with interviewer by CC/Shirt, but not what to say.</a:t>
            </a:r>
          </a:p>
          <a:p>
            <a:r>
              <a:rPr lang="en-US" altLang="en-US" dirty="0"/>
              <a:t>Privilege prevents self-incrimination (no adverse administrative action / not releasable outside Safety channels)</a:t>
            </a:r>
          </a:p>
          <a:p>
            <a:r>
              <a:rPr lang="en-US" altLang="en-US" dirty="0"/>
              <a:t>Consider ending questions…</a:t>
            </a:r>
          </a:p>
          <a:p>
            <a:r>
              <a:rPr lang="en-US" altLang="en-US" dirty="0"/>
              <a:t>What do you think caused the mishap?</a:t>
            </a:r>
          </a:p>
          <a:p>
            <a:r>
              <a:rPr lang="en-US" altLang="en-US" dirty="0"/>
              <a:t>Is there anything I didn’t ask that you would like to add?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88</a:t>
            </a:fld>
            <a:endParaRPr lang="en-US" altLang="en-US" sz="1300" dirty="0"/>
          </a:p>
        </p:txBody>
      </p:sp>
    </p:spTree>
    <p:extLst>
      <p:ext uri="{BB962C8B-B14F-4D97-AF65-F5344CB8AC3E}">
        <p14:creationId xmlns:p14="http://schemas.microsoft.com/office/powerpoint/2010/main" val="13361020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All are important</a:t>
            </a:r>
          </a:p>
          <a:p>
            <a:r>
              <a:rPr lang="en-US" altLang="en-US" dirty="0"/>
              <a:t>Read each bullet</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89</a:t>
            </a:fld>
            <a:endParaRPr lang="en-US" altLang="en-US" sz="1300" dirty="0"/>
          </a:p>
        </p:txBody>
      </p:sp>
    </p:spTree>
    <p:extLst>
      <p:ext uri="{BB962C8B-B14F-4D97-AF65-F5344CB8AC3E}">
        <p14:creationId xmlns:p14="http://schemas.microsoft.com/office/powerpoint/2010/main" val="1397146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90</a:t>
            </a:fld>
            <a:endParaRPr lang="en-US" altLang="en-US" sz="1300" dirty="0"/>
          </a:p>
        </p:txBody>
      </p:sp>
    </p:spTree>
    <p:extLst>
      <p:ext uri="{BB962C8B-B14F-4D97-AF65-F5344CB8AC3E}">
        <p14:creationId xmlns:p14="http://schemas.microsoft.com/office/powerpoint/2010/main" val="22537699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We work for the 4 star directly so we can release info to him?  To the 2-star MX/CC?</a:t>
            </a:r>
          </a:p>
          <a:p>
            <a:r>
              <a:rPr lang="en-US" altLang="en-US" sz="1000" dirty="0"/>
              <a:t>-No, ask approval of 4-star first</a:t>
            </a:r>
          </a:p>
          <a:p>
            <a:r>
              <a:rPr lang="en-US" altLang="en-US" dirty="0"/>
              <a:t>MAJCOM safety staff</a:t>
            </a:r>
          </a:p>
          <a:p>
            <a:r>
              <a:rPr lang="en-US" altLang="en-US" sz="1000" dirty="0"/>
              <a:t>-Yes, we are working with them to complete the investigation and they understand not to release information </a:t>
            </a:r>
          </a:p>
          <a:p>
            <a:r>
              <a:rPr lang="en-US" altLang="en-US" dirty="0"/>
              <a:t>Release info to HQ AFSEC?</a:t>
            </a:r>
          </a:p>
          <a:p>
            <a:r>
              <a:rPr lang="en-US" altLang="en-US" dirty="0"/>
              <a:t>-Yes, we are working with them to complete the investigation, tech support issues, etc.  </a:t>
            </a:r>
          </a:p>
          <a:p>
            <a:r>
              <a:rPr lang="en-US" altLang="en-US" dirty="0"/>
              <a:t>Wing cc or wing safety staff?</a:t>
            </a:r>
          </a:p>
          <a:p>
            <a:r>
              <a:rPr lang="en-US" altLang="en-US" dirty="0"/>
              <a:t>-No, unless they are the convening authority, why not? </a:t>
            </a:r>
          </a:p>
          <a:p>
            <a:r>
              <a:rPr lang="en-US" altLang="en-US" dirty="0">
                <a:solidFill>
                  <a:srgbClr val="FF0000"/>
                </a:solidFill>
              </a:rPr>
              <a:t>-All others are specifically excluded from the flow of information in order to prevent opportunities for other commanders to unduly influence the SIB investigation and findings.  The appropriate avenue for wing commanders to request information from a SIB is through the convening authority.</a:t>
            </a:r>
            <a:r>
              <a:rPr lang="en-US" altLang="en-US" dirty="0"/>
              <a:t>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91</a:t>
            </a:fld>
            <a:endParaRPr lang="en-US" altLang="en-US" sz="1300" dirty="0"/>
          </a:p>
        </p:txBody>
      </p:sp>
    </p:spTree>
    <p:extLst>
      <p:ext uri="{BB962C8B-B14F-4D97-AF65-F5344CB8AC3E}">
        <p14:creationId xmlns:p14="http://schemas.microsoft.com/office/powerpoint/2010/main" val="11559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is the process.</a:t>
            </a:r>
          </a:p>
          <a:p>
            <a:r>
              <a:rPr lang="en-US" altLang="en-US" dirty="0"/>
              <a:t>Contact the convening authority safety office and relay the information.</a:t>
            </a:r>
          </a:p>
          <a:p>
            <a:r>
              <a:rPr lang="en-US" altLang="en-US" dirty="0"/>
              <a:t>Let them determine the next step,</a:t>
            </a:r>
            <a:r>
              <a:rPr lang="en-US" altLang="en-US" baseline="0" dirty="0"/>
              <a:t> </a:t>
            </a:r>
            <a:r>
              <a:rPr lang="en-US" altLang="en-US" dirty="0"/>
              <a:t>then get back to investigating</a:t>
            </a:r>
          </a:p>
          <a:p>
            <a:r>
              <a:rPr lang="en-US" altLang="en-US" dirty="0"/>
              <a:t>If a SIB discovers information that seriously impacts the safe operation of a weapons system, they must immediately notify the Convening Authority, and potentially the unit commander if the Convening Authority notification cannot be made in a timely manner, regardless of whether such information is associated with the mishap currently under investigation.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92</a:t>
            </a:fld>
            <a:endParaRPr lang="en-US" altLang="en-US" sz="1300" dirty="0"/>
          </a:p>
        </p:txBody>
      </p:sp>
    </p:spTree>
    <p:extLst>
      <p:ext uri="{BB962C8B-B14F-4D97-AF65-F5344CB8AC3E}">
        <p14:creationId xmlns:p14="http://schemas.microsoft.com/office/powerpoint/2010/main" val="37621064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For technical assistance, if requested by the SIB.</a:t>
            </a:r>
          </a:p>
          <a:p>
            <a:r>
              <a:rPr lang="en-US" altLang="en-US" dirty="0"/>
              <a:t>Do not directly contact contractors or vendors for teardown and analysis without speaking to the System Manager or HQ AFSEC/SES first.</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93</a:t>
            </a:fld>
            <a:endParaRPr lang="en-US" altLang="en-US" sz="1300" dirty="0"/>
          </a:p>
        </p:txBody>
      </p:sp>
    </p:spTree>
    <p:extLst>
      <p:ext uri="{BB962C8B-B14F-4D97-AF65-F5344CB8AC3E}">
        <p14:creationId xmlns:p14="http://schemas.microsoft.com/office/powerpoint/2010/main" val="19592777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Another form of Technical Support is the MAAF located at AFSEC.</a:t>
            </a:r>
          </a:p>
          <a:p>
            <a:r>
              <a:rPr lang="en-US" altLang="en-US" dirty="0"/>
              <a:t>For flight mishaps the MAAF is your source for downloading FDRs/CVRs</a:t>
            </a:r>
          </a:p>
          <a:p>
            <a:r>
              <a:rPr lang="en-US" altLang="en-US" dirty="0"/>
              <a:t>The MAAF will produce your animations if you need one.</a:t>
            </a:r>
          </a:p>
          <a:p>
            <a:r>
              <a:rPr lang="en-US" altLang="en-US" dirty="0"/>
              <a:t>Contact the MAAF through the technical assistance hotline as shown on previous slide - </a:t>
            </a:r>
            <a:r>
              <a:rPr lang="en-US" altLang="en-US" dirty="0">
                <a:solidFill>
                  <a:srgbClr val="FF0000"/>
                </a:solidFill>
              </a:rPr>
              <a:t>DSN 246-5867 Commercial 505-846-5867</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94</a:t>
            </a:fld>
            <a:endParaRPr lang="en-US" altLang="en-US" sz="1300" dirty="0"/>
          </a:p>
        </p:txBody>
      </p:sp>
    </p:spTree>
    <p:extLst>
      <p:ext uri="{BB962C8B-B14F-4D97-AF65-F5344CB8AC3E}">
        <p14:creationId xmlns:p14="http://schemas.microsoft.com/office/powerpoint/2010/main" val="102314544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95</a:t>
            </a:fld>
            <a:endParaRPr lang="en-US" altLang="en-US" sz="1300" dirty="0"/>
          </a:p>
        </p:txBody>
      </p:sp>
    </p:spTree>
    <p:extLst>
      <p:ext uri="{BB962C8B-B14F-4D97-AF65-F5344CB8AC3E}">
        <p14:creationId xmlns:p14="http://schemas.microsoft.com/office/powerpoint/2010/main" val="39433510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Narrative is the report produced by the SIB documenting why the mishap occurred, findings, causes and recommendations.</a:t>
            </a:r>
          </a:p>
          <a:p>
            <a:r>
              <a:rPr lang="en-US" altLang="en-US" dirty="0"/>
              <a:t>The “tin kicking” portion of the SIB is over and it’s time to put pen to paper</a:t>
            </a:r>
          </a:p>
          <a:p>
            <a:r>
              <a:rPr lang="en-US" altLang="en-US" dirty="0"/>
              <a:t>Writing on this should have started in the days 11-20 period.</a:t>
            </a:r>
          </a:p>
          <a:p>
            <a:r>
              <a:rPr lang="en-US" altLang="en-US" dirty="0"/>
              <a:t>Length of the report will depend on the circumstance of the mishap, there is no set length.</a:t>
            </a:r>
          </a:p>
          <a:p>
            <a:r>
              <a:rPr lang="en-US" altLang="en-US" dirty="0"/>
              <a:t>* Reformatting in AFSAS required.  Personal information, HIPA, proprietary information, etc. removed.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97</a:t>
            </a:fld>
            <a:endParaRPr lang="en-US" altLang="en-US" sz="1300" dirty="0"/>
          </a:p>
        </p:txBody>
      </p:sp>
    </p:spTree>
    <p:extLst>
      <p:ext uri="{BB962C8B-B14F-4D97-AF65-F5344CB8AC3E}">
        <p14:creationId xmlns:p14="http://schemas.microsoft.com/office/powerpoint/2010/main" val="27495582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Narrative is the report produced by the SIB documenting why the mishap occurred, findings, causes and recommendations.</a:t>
            </a:r>
          </a:p>
          <a:p>
            <a:r>
              <a:rPr lang="en-US" altLang="en-US" dirty="0"/>
              <a:t>The “tin kicking” portion of the SIB is over and it’s time to put pen to paper</a:t>
            </a:r>
          </a:p>
          <a:p>
            <a:r>
              <a:rPr lang="en-US" altLang="en-US" dirty="0"/>
              <a:t>Writing on this should have started in the days 11-20 period.</a:t>
            </a:r>
          </a:p>
          <a:p>
            <a:r>
              <a:rPr lang="en-US" altLang="en-US" dirty="0"/>
              <a:t>Length of the report will depend on the circumstance of the mishap, there is no set length.</a:t>
            </a:r>
          </a:p>
          <a:p>
            <a:r>
              <a:rPr lang="en-US" altLang="en-US" dirty="0"/>
              <a:t>*Reformatting in AFSAS required.  Personal information, HIPA, proprietary information, etc. removed.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98</a:t>
            </a:fld>
            <a:endParaRPr lang="en-US" altLang="en-US" sz="1300" dirty="0"/>
          </a:p>
        </p:txBody>
      </p:sp>
    </p:spTree>
    <p:extLst>
      <p:ext uri="{BB962C8B-B14F-4D97-AF65-F5344CB8AC3E}">
        <p14:creationId xmlns:p14="http://schemas.microsoft.com/office/powerpoint/2010/main" val="675052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ROC or IC “owns” the mishap site, the ISB “owns” the mishap aircraft for flight mishaps. Close coordination is required between the two. </a:t>
            </a:r>
          </a:p>
          <a:p>
            <a:endParaRPr lang="en-US" altLang="en-US" dirty="0"/>
          </a:p>
          <a:p>
            <a:r>
              <a:rPr lang="en-US" altLang="en-US" dirty="0"/>
              <a:t>DAFI91-204, paragraph 7.2.5.1. states, “Once the mishap site is safe, the ISB will accept control of the wreckage and/or evidence, as applicable.”</a:t>
            </a:r>
          </a:p>
          <a:p>
            <a:r>
              <a:rPr lang="en-US" altLang="en-US" b="1" dirty="0"/>
              <a:t>The ISB President, Investigating Officer or Chief of Safety will not perform duties as IC or ROC.” </a:t>
            </a:r>
          </a:p>
          <a:p>
            <a:r>
              <a:rPr lang="en-US" altLang="en-US" b="1" dirty="0"/>
              <a:t>------</a:t>
            </a:r>
          </a:p>
          <a:p>
            <a:r>
              <a:rPr lang="en-US" altLang="en-US" dirty="0"/>
              <a:t>Again, the IC is responsible for the site and actions at the site.</a:t>
            </a:r>
          </a:p>
          <a:p>
            <a:endParaRPr lang="en-US" altLang="en-US" dirty="0"/>
          </a:p>
          <a:p>
            <a:r>
              <a:rPr lang="en-US" altLang="en-US" dirty="0"/>
              <a:t>Recent change to AFMAN 10-2502  Chapter 4 added a Recovery Operations Chief (ROC) as a follow on to the IC during the SIB phase to lead Recovery Ops.  May be the same individual.</a:t>
            </a:r>
            <a:endParaRPr lang="en-US" altLang="en-US" b="0" dirty="0"/>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a:t>
            </a:fld>
            <a:endParaRPr lang="en-US" altLang="en-US" sz="1300" dirty="0"/>
          </a:p>
        </p:txBody>
      </p:sp>
    </p:spTree>
    <p:extLst>
      <p:ext uri="{BB962C8B-B14F-4D97-AF65-F5344CB8AC3E}">
        <p14:creationId xmlns:p14="http://schemas.microsoft.com/office/powerpoint/2010/main" val="31240825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Narrative is the report produced by the SIB documenting why the mishap occurred, findings, causes and recommendations.</a:t>
            </a:r>
          </a:p>
          <a:p>
            <a:r>
              <a:rPr lang="en-US" altLang="en-US" dirty="0"/>
              <a:t>The “tin kicking” portion of the SIB is over and it’s time to put pen to paper</a:t>
            </a:r>
          </a:p>
          <a:p>
            <a:r>
              <a:rPr lang="en-US" altLang="en-US" dirty="0"/>
              <a:t>Writing on this should have started in the days 11-20 period.</a:t>
            </a:r>
          </a:p>
          <a:p>
            <a:r>
              <a:rPr lang="en-US" altLang="en-US" dirty="0"/>
              <a:t>Length of the report will depend on the circumstance of the mishap, there is no set length.</a:t>
            </a:r>
          </a:p>
          <a:p>
            <a:r>
              <a:rPr lang="en-US" altLang="en-US" dirty="0"/>
              <a:t>* Reformatting in AFSAS required.  Personal information, HIPA, proprietary information, etc. removed.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99</a:t>
            </a:fld>
            <a:endParaRPr lang="en-US" altLang="en-US" sz="1300" dirty="0"/>
          </a:p>
        </p:txBody>
      </p:sp>
    </p:spTree>
    <p:extLst>
      <p:ext uri="{BB962C8B-B14F-4D97-AF65-F5344CB8AC3E}">
        <p14:creationId xmlns:p14="http://schemas.microsoft.com/office/powerpoint/2010/main" val="37895323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AFSAS is where we’ll input our exhibits, some are optional, some are required based on type/class of mishap. </a:t>
            </a:r>
          </a:p>
          <a:p>
            <a:r>
              <a:rPr lang="en-US" altLang="en-US" dirty="0"/>
              <a:t>Point out column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100</a:t>
            </a:fld>
            <a:endParaRPr lang="en-US" altLang="en-US" sz="1300" dirty="0"/>
          </a:p>
        </p:txBody>
      </p:sp>
    </p:spTree>
    <p:extLst>
      <p:ext uri="{BB962C8B-B14F-4D97-AF65-F5344CB8AC3E}">
        <p14:creationId xmlns:p14="http://schemas.microsoft.com/office/powerpoint/2010/main" val="318223715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Narrative is the report produced by the SIB documenting why the mishap occurred, findings, causes and recommendations.</a:t>
            </a:r>
          </a:p>
          <a:p>
            <a:r>
              <a:rPr lang="en-US" altLang="en-US" dirty="0"/>
              <a:t>The “tin kicking” portion of the SIB is over and it’s time to put pen to paper</a:t>
            </a:r>
          </a:p>
          <a:p>
            <a:r>
              <a:rPr lang="en-US" altLang="en-US" dirty="0"/>
              <a:t>Writing on this should have started in the days 11-20 period.</a:t>
            </a:r>
          </a:p>
          <a:p>
            <a:r>
              <a:rPr lang="en-US" altLang="en-US" dirty="0"/>
              <a:t>Length of the report will depend on the circumstance of the mishap, there is no set length.</a:t>
            </a:r>
          </a:p>
          <a:p>
            <a:r>
              <a:rPr lang="en-US" altLang="en-US" dirty="0"/>
              <a:t>* Reformatting in AFSAS required.  Personal information, HIPA, proprietary information, etc. removed.</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101</a:t>
            </a:fld>
            <a:endParaRPr lang="en-US" altLang="en-US" sz="1300" dirty="0"/>
          </a:p>
        </p:txBody>
      </p:sp>
    </p:spTree>
    <p:extLst>
      <p:ext uri="{BB962C8B-B14F-4D97-AF65-F5344CB8AC3E}">
        <p14:creationId xmlns:p14="http://schemas.microsoft.com/office/powerpoint/2010/main" val="28435269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What Sources of data to compile for Narrative</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102</a:t>
            </a:fld>
            <a:endParaRPr lang="en-US" altLang="en-US" sz="1300" dirty="0"/>
          </a:p>
        </p:txBody>
      </p:sp>
    </p:spTree>
    <p:extLst>
      <p:ext uri="{BB962C8B-B14F-4D97-AF65-F5344CB8AC3E}">
        <p14:creationId xmlns:p14="http://schemas.microsoft.com/office/powerpoint/2010/main" val="144516918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Guidance for the reports can be found in the applicable AFMANs </a:t>
            </a:r>
          </a:p>
          <a:p>
            <a:r>
              <a:rPr lang="en-US" altLang="en-US" dirty="0"/>
              <a:t>All SIB members will write their applicable section, IO’s job to compile</a:t>
            </a:r>
          </a:p>
          <a:p>
            <a:r>
              <a:rPr lang="en-US" altLang="en-US" dirty="0"/>
              <a:t>Problem with this is it becomes a document by committee with different writing styles. </a:t>
            </a:r>
          </a:p>
          <a:p>
            <a:r>
              <a:rPr lang="en-US" altLang="en-US" dirty="0"/>
              <a:t>Up front get folks to agree on certain writing ROE</a:t>
            </a:r>
            <a:r>
              <a:rPr lang="en-US" altLang="en-US" baseline="0" dirty="0"/>
              <a:t> - </a:t>
            </a:r>
            <a:r>
              <a:rPr lang="en-US" altLang="en-US" dirty="0"/>
              <a:t>will make IO’s job easier </a:t>
            </a:r>
          </a:p>
          <a:p>
            <a:r>
              <a:rPr lang="en-US" altLang="en-US" dirty="0"/>
              <a:t>Come to consensus on what to call individuals involved in the mishap (MP, MC, MM1, W1 etc..)</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103</a:t>
            </a:fld>
            <a:endParaRPr lang="en-US" altLang="en-US" sz="1300" dirty="0"/>
          </a:p>
        </p:txBody>
      </p:sp>
    </p:spTree>
    <p:extLst>
      <p:ext uri="{BB962C8B-B14F-4D97-AF65-F5344CB8AC3E}">
        <p14:creationId xmlns:p14="http://schemas.microsoft.com/office/powerpoint/2010/main" val="13421856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indent="-358775">
              <a:spcBef>
                <a:spcPct val="35000"/>
              </a:spcBef>
              <a:spcAft>
                <a:spcPct val="15000"/>
              </a:spcAft>
            </a:pPr>
            <a:r>
              <a:rPr lang="en-US" altLang="en-US" dirty="0"/>
              <a:t>Several other keys during this period.</a:t>
            </a:r>
          </a:p>
          <a:p>
            <a:pPr marL="358775" indent="-358775">
              <a:spcBef>
                <a:spcPct val="35000"/>
              </a:spcBef>
              <a:spcAft>
                <a:spcPct val="15000"/>
              </a:spcAft>
            </a:pPr>
            <a:r>
              <a:rPr lang="en-US" altLang="en-US" dirty="0"/>
              <a:t>Emphasize… </a:t>
            </a:r>
            <a:r>
              <a:rPr lang="en-US" altLang="en-US" b="1" i="1" dirty="0"/>
              <a:t>Ensure The Facts Lead To The Conclusion, Rather Than The Other Way Around</a:t>
            </a:r>
            <a:r>
              <a:rPr lang="en-US" altLang="en-US" i="1" dirty="0"/>
              <a:t>!</a:t>
            </a:r>
          </a:p>
          <a:p>
            <a:pPr marL="358775" indent="-358775">
              <a:spcBef>
                <a:spcPct val="35000"/>
              </a:spcBef>
              <a:spcAft>
                <a:spcPct val="15000"/>
              </a:spcAft>
            </a:pPr>
            <a:r>
              <a:rPr lang="en-US" altLang="en-US" dirty="0"/>
              <a:t>Don’t take your day 1, walking in the door, based on what I know about the mishap theory and try to make the facts fit it (inexperienced investigators do this too)</a:t>
            </a:r>
          </a:p>
          <a:p>
            <a:pPr marL="358775" indent="-358775">
              <a:spcBef>
                <a:spcPct val="35000"/>
              </a:spcBef>
              <a:spcAft>
                <a:spcPct val="15000"/>
              </a:spcAft>
            </a:pPr>
            <a:r>
              <a:rPr lang="en-US" altLang="en-US" dirty="0"/>
              <a:t>Keep asking why.</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104</a:t>
            </a:fld>
            <a:endParaRPr lang="en-US" altLang="en-US" sz="1300" dirty="0"/>
          </a:p>
        </p:txBody>
      </p:sp>
    </p:spTree>
    <p:extLst>
      <p:ext uri="{BB962C8B-B14F-4D97-AF65-F5344CB8AC3E}">
        <p14:creationId xmlns:p14="http://schemas.microsoft.com/office/powerpoint/2010/main" val="306508417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9051" indent="-359051">
              <a:spcBef>
                <a:spcPct val="35000"/>
              </a:spcBef>
              <a:spcAft>
                <a:spcPct val="15000"/>
              </a:spcAft>
              <a:defRPr/>
            </a:pPr>
            <a:r>
              <a:rPr lang="en-US" dirty="0"/>
              <a:t>The key here is to keep asking why.</a:t>
            </a:r>
          </a:p>
          <a:p>
            <a:pPr marL="359051" indent="-359051">
              <a:spcBef>
                <a:spcPct val="35000"/>
              </a:spcBef>
              <a:spcAft>
                <a:spcPct val="15000"/>
              </a:spcAft>
              <a:defRPr/>
            </a:pPr>
            <a:r>
              <a:rPr lang="en-US" dirty="0"/>
              <a:t>Start with the last event in the mishap sequence and work backwards, keep asking why.</a:t>
            </a:r>
          </a:p>
          <a:p>
            <a:pPr marL="359051" indent="-359051">
              <a:spcBef>
                <a:spcPct val="35000"/>
              </a:spcBef>
              <a:spcAft>
                <a:spcPct val="15000"/>
              </a:spcAft>
              <a:defRPr/>
            </a:pPr>
            <a:r>
              <a:rPr lang="en-US" b="1" dirty="0"/>
              <a:t>The unanswered “whys” is where the investigation focus needs to be.</a:t>
            </a:r>
          </a:p>
          <a:p>
            <a:pPr marL="359051" indent="-359051">
              <a:spcBef>
                <a:spcPct val="35000"/>
              </a:spcBef>
              <a:spcAft>
                <a:spcPct val="15000"/>
              </a:spcAft>
              <a:defRPr/>
            </a:pPr>
            <a:r>
              <a:rPr lang="en-US" dirty="0"/>
              <a:t>For example:</a:t>
            </a:r>
          </a:p>
          <a:p>
            <a:pPr marL="359051" indent="-359051">
              <a:spcBef>
                <a:spcPct val="35000"/>
              </a:spcBef>
              <a:spcAft>
                <a:spcPct val="15000"/>
              </a:spcAft>
              <a:defRPr/>
            </a:pPr>
            <a:r>
              <a:rPr lang="en-US" dirty="0"/>
              <a:t>Note: The line represents where most </a:t>
            </a:r>
            <a:r>
              <a:rPr lang="en-US" i="1" u="none" dirty="0"/>
              <a:t>inexperienced</a:t>
            </a:r>
            <a:r>
              <a:rPr lang="en-US" dirty="0"/>
              <a:t> investigators stop.</a:t>
            </a:r>
          </a:p>
          <a:p>
            <a:pPr marL="359051" indent="-359051">
              <a:spcBef>
                <a:spcPct val="35000"/>
              </a:spcBef>
              <a:spcAft>
                <a:spcPct val="15000"/>
              </a:spcAft>
              <a:defRPr/>
            </a:pPr>
            <a:r>
              <a:rPr lang="en-US" dirty="0"/>
              <a:t>There Is A Temptation to Grasp at First Plausible “Why,” Cease Investigating and Start Writing</a:t>
            </a:r>
          </a:p>
          <a:p>
            <a:pPr marL="359051" indent="-359051">
              <a:spcBef>
                <a:spcPct val="35000"/>
              </a:spcBef>
              <a:spcAft>
                <a:spcPct val="15000"/>
              </a:spcAft>
              <a:defRPr/>
            </a:pPr>
            <a:r>
              <a:rPr lang="en-US" dirty="0"/>
              <a:t>Recommendations to fix the bolts will not keep this mishap from happening again.</a:t>
            </a:r>
          </a:p>
          <a:p>
            <a:pPr marL="359051" indent="-359051">
              <a:spcBef>
                <a:spcPct val="35000"/>
              </a:spcBef>
              <a:spcAft>
                <a:spcPct val="15000"/>
              </a:spcAft>
              <a:defRPr/>
            </a:pPr>
            <a:r>
              <a:rPr lang="en-US" dirty="0"/>
              <a:t>We need to get to the root cause; the bolt failure is not the root cause.  </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105</a:t>
            </a:fld>
            <a:endParaRPr lang="en-US" altLang="en-US" sz="1300" dirty="0"/>
          </a:p>
        </p:txBody>
      </p:sp>
    </p:spTree>
    <p:extLst>
      <p:ext uri="{BB962C8B-B14F-4D97-AF65-F5344CB8AC3E}">
        <p14:creationId xmlns:p14="http://schemas.microsoft.com/office/powerpoint/2010/main" val="287768927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is how things will appear in the final message but not how it’s organized in AFSAS</a:t>
            </a:r>
          </a:p>
          <a:p>
            <a:r>
              <a:rPr lang="en-US" altLang="en-US" dirty="0"/>
              <a:t>Investigation conclusions will be written last</a:t>
            </a:r>
          </a:p>
          <a:p>
            <a:r>
              <a:rPr lang="en-US" altLang="en-US" dirty="0"/>
              <a:t>Each of these areas are data field inputs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106</a:t>
            </a:fld>
            <a:endParaRPr lang="en-US" altLang="en-US" sz="1300" dirty="0"/>
          </a:p>
        </p:txBody>
      </p:sp>
    </p:spTree>
    <p:extLst>
      <p:ext uri="{BB962C8B-B14F-4D97-AF65-F5344CB8AC3E}">
        <p14:creationId xmlns:p14="http://schemas.microsoft.com/office/powerpoint/2010/main" val="19581482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It is important to remember to not only include what was ruled in and why with regards to being a factor in the mishap sequence, but what was ruled out and why. Explain the process used to arrive at the conclusions. If an issue could have “reasonably” been a factor in the mishap sequence but wasn’t, explain in the appropriate section how the SIB determined it wasn’t a factor. Not all non-factors need to be discussed. For example, if the SIB is dealing with a gear-up landing and during the course of the investigation determined that airfield NOTAMs were not an issue, that doesn’t warrant mention in the report. However, given the same gear-up landing, if the SIB determined that recent maintenance performed on the landing gear wasn’t a factor, that deserves discussion on how it was ruled out.</a:t>
            </a:r>
          </a:p>
          <a:p>
            <a:r>
              <a:rPr lang="en-US" altLang="en-US" dirty="0"/>
              <a:t>The use of illustrations can help to clarify SIB discussions</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107</a:t>
            </a:fld>
            <a:endParaRPr lang="en-US" altLang="en-US" sz="1300" dirty="0"/>
          </a:p>
        </p:txBody>
      </p:sp>
    </p:spTree>
    <p:extLst>
      <p:ext uri="{BB962C8B-B14F-4D97-AF65-F5344CB8AC3E}">
        <p14:creationId xmlns:p14="http://schemas.microsoft.com/office/powerpoint/2010/main" val="3113486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a:t>First, we need to determine the “factors” in the mishap.</a:t>
            </a:r>
          </a:p>
          <a:p>
            <a:pPr>
              <a:defRPr/>
            </a:pPr>
            <a:r>
              <a:rPr lang="en-US" altLang="en-US" dirty="0"/>
              <a:t>A factor is</a:t>
            </a:r>
            <a:r>
              <a:rPr lang="en-US" altLang="en-US" baseline="0" dirty="0"/>
              <a:t> - </a:t>
            </a:r>
            <a:r>
              <a:rPr lang="en-US" altLang="en-US" dirty="0"/>
              <a:t>read the definition</a:t>
            </a:r>
          </a:p>
          <a:p>
            <a:pPr>
              <a:defRPr/>
            </a:pPr>
            <a:r>
              <a:rPr lang="en-US" b="1" spc="-9" dirty="0">
                <a:solidFill>
                  <a:prstClr val="black"/>
                </a:solidFill>
                <a:latin typeface="Arial"/>
                <a:cs typeface="Arial"/>
              </a:rPr>
              <a:t>Factors:  Enable </a:t>
            </a:r>
            <a:r>
              <a:rPr lang="en-US" b="1" spc="-4" dirty="0">
                <a:solidFill>
                  <a:prstClr val="black"/>
                </a:solidFill>
                <a:latin typeface="Arial"/>
                <a:cs typeface="Arial"/>
              </a:rPr>
              <a:t>the </a:t>
            </a:r>
            <a:r>
              <a:rPr lang="en-US" b="1" spc="-9" dirty="0">
                <a:solidFill>
                  <a:prstClr val="black"/>
                </a:solidFill>
                <a:latin typeface="Arial"/>
                <a:cs typeface="Arial"/>
              </a:rPr>
              <a:t>investigator </a:t>
            </a:r>
            <a:r>
              <a:rPr lang="en-US" b="1" spc="-4" dirty="0">
                <a:solidFill>
                  <a:prstClr val="black"/>
                </a:solidFill>
                <a:latin typeface="Arial"/>
                <a:cs typeface="Arial"/>
              </a:rPr>
              <a:t>to take the </a:t>
            </a:r>
            <a:r>
              <a:rPr lang="en-US" b="1" spc="-9" dirty="0">
                <a:solidFill>
                  <a:prstClr val="black"/>
                </a:solidFill>
                <a:latin typeface="Arial"/>
                <a:cs typeface="Arial"/>
              </a:rPr>
              <a:t>investigation from everything </a:t>
            </a:r>
            <a:r>
              <a:rPr lang="en-US" b="1" spc="-4" dirty="0">
                <a:solidFill>
                  <a:prstClr val="black"/>
                </a:solidFill>
                <a:latin typeface="Arial"/>
                <a:cs typeface="Arial"/>
              </a:rPr>
              <a:t>is on the table to </a:t>
            </a:r>
            <a:r>
              <a:rPr lang="en-US" b="1" spc="-9" dirty="0">
                <a:solidFill>
                  <a:prstClr val="black"/>
                </a:solidFill>
                <a:latin typeface="Arial"/>
                <a:cs typeface="Arial"/>
              </a:rPr>
              <a:t>these </a:t>
            </a:r>
            <a:r>
              <a:rPr lang="en-US" b="1" spc="-4" dirty="0">
                <a:solidFill>
                  <a:prstClr val="black"/>
                </a:solidFill>
                <a:latin typeface="Arial"/>
                <a:cs typeface="Arial"/>
              </a:rPr>
              <a:t>are the </a:t>
            </a:r>
            <a:r>
              <a:rPr lang="en-US" b="1" spc="-9" dirty="0">
                <a:solidFill>
                  <a:prstClr val="black"/>
                </a:solidFill>
                <a:latin typeface="Arial"/>
                <a:cs typeface="Arial"/>
              </a:rPr>
              <a:t>areas </a:t>
            </a:r>
            <a:r>
              <a:rPr lang="en-US" b="1" spc="-4" dirty="0">
                <a:solidFill>
                  <a:prstClr val="black"/>
                </a:solidFill>
                <a:latin typeface="Arial"/>
                <a:cs typeface="Arial"/>
              </a:rPr>
              <a:t>that </a:t>
            </a:r>
            <a:r>
              <a:rPr lang="en-US" b="1" spc="-9" dirty="0">
                <a:solidFill>
                  <a:prstClr val="black"/>
                </a:solidFill>
                <a:latin typeface="Arial"/>
                <a:cs typeface="Arial"/>
              </a:rPr>
              <a:t>are significant</a:t>
            </a:r>
            <a:endParaRPr lang="en-US" dirty="0">
              <a:solidFill>
                <a:prstClr val="black"/>
              </a:solidFill>
              <a:latin typeface="Arial"/>
              <a:cs typeface="Arial"/>
            </a:endParaRP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109</a:t>
            </a:fld>
            <a:endParaRPr lang="en-US" altLang="en-US" sz="1300" dirty="0"/>
          </a:p>
        </p:txBody>
      </p:sp>
    </p:spTree>
    <p:extLst>
      <p:ext uri="{BB962C8B-B14F-4D97-AF65-F5344CB8AC3E}">
        <p14:creationId xmlns:p14="http://schemas.microsoft.com/office/powerpoint/2010/main" val="33870244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Box 3"/>
          <p:cNvSpPr txBox="1">
            <a:spLocks noChangeArrowheads="1"/>
          </p:cNvSpPr>
          <p:nvPr/>
        </p:nvSpPr>
        <p:spPr bwMode="auto">
          <a:xfrm>
            <a:off x="508000" y="1233489"/>
            <a:ext cx="11176000" cy="369332"/>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1" i="1" u="none" strike="noStrike" kern="1200" cap="none" spc="0" normalizeH="0" baseline="0" noProof="0" dirty="0">
                <a:ln>
                  <a:noFill/>
                </a:ln>
                <a:solidFill>
                  <a:srgbClr val="000000"/>
                </a:solidFill>
                <a:effectLst/>
                <a:uLnTx/>
                <a:uFillTx/>
                <a:latin typeface="Century Schoolbook" panose="02040604050505020304" pitchFamily="18" charset="0"/>
                <a:ea typeface="+mn-ea"/>
                <a:cs typeface="+mn-cs"/>
              </a:rPr>
              <a:t>Safeguard Airmen/Guardians  -  Protect Resources  -  Enable Mission Success</a:t>
            </a: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508000" y="463254"/>
            <a:ext cx="11176000" cy="769441"/>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Headquarters, Air Force Safety Center</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10" name="Group 9"/>
          <p:cNvGrpSpPr/>
          <p:nvPr userDrawn="1"/>
        </p:nvGrpSpPr>
        <p:grpSpPr>
          <a:xfrm>
            <a:off x="368301" y="3588363"/>
            <a:ext cx="5127601" cy="2583023"/>
            <a:chOff x="368301" y="3588363"/>
            <a:chExt cx="5127601" cy="2583023"/>
          </a:xfrm>
        </p:grpSpPr>
        <p:grpSp>
          <p:nvGrpSpPr>
            <p:cNvPr id="50176" name="Group 50175"/>
            <p:cNvGrpSpPr/>
            <p:nvPr userDrawn="1"/>
          </p:nvGrpSpPr>
          <p:grpSpPr>
            <a:xfrm>
              <a:off x="368301" y="4255202"/>
              <a:ext cx="5127601" cy="1203952"/>
              <a:chOff x="1419766" y="4113946"/>
              <a:chExt cx="5839020" cy="1370993"/>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2122826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933914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0739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413937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981200"/>
            <a:ext cx="5461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981200"/>
            <a:ext cx="5461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5368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A930E7C-D3E4-4F0A-A857-903FFACBB236}"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000" b="0" i="0" u="none" strike="noStrike" kern="1200" cap="none" spc="0" normalizeH="0" baseline="0" noProof="0" dirty="0">
              <a:ln>
                <a:noFill/>
              </a:ln>
              <a:solidFill>
                <a:srgbClr val="7F7F7F"/>
              </a:solidFill>
              <a:effectLst/>
              <a:uLnTx/>
              <a:uFillTx/>
              <a:latin typeface="Arial"/>
              <a:ea typeface="+mn-ea"/>
              <a:cs typeface="+mn-cs"/>
            </a:endParaRPr>
          </a:p>
        </p:txBody>
      </p:sp>
      <p:sp>
        <p:nvSpPr>
          <p:cNvPr id="49157" name="Text Box 1029"/>
          <p:cNvSpPr txBox="1">
            <a:spLocks noChangeArrowheads="1"/>
          </p:cNvSpPr>
          <p:nvPr/>
        </p:nvSpPr>
        <p:spPr bwMode="auto">
          <a:xfrm>
            <a:off x="1727200" y="6491288"/>
            <a:ext cx="8737600" cy="338554"/>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entury Schoolbook" panose="02040604050505020304" pitchFamily="18" charset="0"/>
                <a:ea typeface="+mn-ea"/>
                <a:cs typeface="+mn-cs"/>
              </a:rPr>
              <a:t>Safeguard Airmen/Guardians  -  Protect Resources  </a:t>
            </a:r>
            <a:r>
              <a:rPr kumimoji="0" lang="en-US" sz="1600" b="1" i="1" u="none" strike="noStrike" kern="1200" cap="none" spc="0" normalizeH="0" baseline="0" noProof="0">
                <a:ln>
                  <a:noFill/>
                </a:ln>
                <a:solidFill>
                  <a:srgbClr val="000000"/>
                </a:solidFill>
                <a:effectLst/>
                <a:uLnTx/>
                <a:uFillTx/>
                <a:latin typeface="Century Schoolbook" panose="02040604050505020304" pitchFamily="18" charset="0"/>
                <a:ea typeface="+mn-ea"/>
                <a:cs typeface="+mn-cs"/>
              </a:rPr>
              <a:t>-  Enable Mission Success</a:t>
            </a:r>
            <a:endParaRPr kumimoji="0" lang="en-US" sz="1600" b="1" i="1" u="none" strike="noStrike" kern="1200" cap="none" spc="0" normalizeH="0" baseline="0" noProof="0" dirty="0">
              <a:ln>
                <a:noFill/>
              </a:ln>
              <a:solidFill>
                <a:srgbClr val="000000"/>
              </a:solidFill>
              <a:effectLst/>
              <a:uLnTx/>
              <a:uFillTx/>
              <a:latin typeface="Century Schoolbook" panose="02040604050505020304" pitchFamily="18" charset="0"/>
              <a:ea typeface="+mn-ea"/>
              <a:cs typeface="+mn-cs"/>
            </a:endParaRPr>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grpSp>
        <p:nvGrpSpPr>
          <p:cNvPr id="2" name="Group 1"/>
          <p:cNvGrpSpPr/>
          <p:nvPr userDrawn="1"/>
        </p:nvGrpSpPr>
        <p:grpSpPr>
          <a:xfrm>
            <a:off x="470048" y="63500"/>
            <a:ext cx="2153038" cy="1086810"/>
            <a:chOff x="470048" y="63500"/>
            <a:chExt cx="2153038" cy="1086810"/>
          </a:xfrm>
        </p:grpSpPr>
        <p:grpSp>
          <p:nvGrpSpPr>
            <p:cNvPr id="11" name="Group 10"/>
            <p:cNvGrpSpPr/>
            <p:nvPr userDrawn="1"/>
          </p:nvGrpSpPr>
          <p:grpSpPr>
            <a:xfrm>
              <a:off x="470048" y="333021"/>
              <a:ext cx="2153038" cy="505530"/>
              <a:chOff x="1419766" y="4113946"/>
              <a:chExt cx="5839020" cy="1370993"/>
            </a:xfrm>
          </p:grpSpPr>
          <p:pic>
            <p:nvPicPr>
              <p:cNvPr id="14" name="Picture 13"/>
              <p:cNvPicPr>
                <a:picLocks noChangeAspect="1"/>
              </p:cNvPicPr>
              <p:nvPr userDrawn="1"/>
            </p:nvPicPr>
            <p:blipFill rotWithShape="1">
              <a:blip r:embed="rId7"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3759" y="63500"/>
              <a:ext cx="1101409" cy="1086810"/>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179377454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hf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8.tmp"/><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tmp"/><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1.tmp"/><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5.tmp"/><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7.tmp"/><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8.tmp"/><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9.tmp"/><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2.tmp"/><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4.tmp"/><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115.tmp"/></Relationships>
</file>

<file path=ppt/slides/_rels/slide123.xml.rels><?xml version="1.0" encoding="UTF-8" standalone="yes"?>
<Relationships xmlns="http://schemas.openxmlformats.org/package/2006/relationships"><Relationship Id="rId3" Type="http://schemas.openxmlformats.org/officeDocument/2006/relationships/image" Target="../media/image116.tmp"/><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7.tmp"/><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8.tmp"/><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3.tmp"/><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5.tmp"/><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26.tmp"/></Relationships>
</file>

<file path=ppt/slides/_rels/slide136.xml.rels><?xml version="1.0" encoding="UTF-8" standalone="yes"?>
<Relationships xmlns="http://schemas.openxmlformats.org/package/2006/relationships"><Relationship Id="rId3" Type="http://schemas.openxmlformats.org/officeDocument/2006/relationships/image" Target="../media/image125.tmp"/><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13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30.tmp"/><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3.tmp"/><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hyperlink" Target="https://www.safety.af.mi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safety.af.mil/"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0.tm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2.tm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tmp"/><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0.tmp"/></Relationships>
</file>

<file path=ppt/slides/_rels/slide48.xml.rels><?xml version="1.0" encoding="UTF-8" standalone="yes"?>
<Relationships xmlns="http://schemas.openxmlformats.org/package/2006/relationships"><Relationship Id="rId3" Type="http://schemas.openxmlformats.org/officeDocument/2006/relationships/image" Target="../media/image51.tmp"/><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tmp"/><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57.xml.rels><?xml version="1.0" encoding="UTF-8" standalone="yes"?>
<Relationships xmlns="http://schemas.openxmlformats.org/package/2006/relationships"><Relationship Id="rId3" Type="http://schemas.openxmlformats.org/officeDocument/2006/relationships/image" Target="../media/image61.tmp"/><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png"/></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8.tmp"/><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9.tmp"/></Relationships>
</file>

<file path=ppt/slides/_rels/slide64.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5.xml.rels><?xml version="1.0" encoding="UTF-8" standalone="yes"?>
<Relationships xmlns="http://schemas.openxmlformats.org/package/2006/relationships"><Relationship Id="rId3" Type="http://schemas.openxmlformats.org/officeDocument/2006/relationships/image" Target="../media/image70.tmp"/><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2.tmp"/><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3.tmp"/><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4.tmp"/><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6.tmp"/><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7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0.tmp"/><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2.tmp"/><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3.tmp"/><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7.tmp"/><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8.tmp"/><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9.tmp"/><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0.tmp"/><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1.tmp"/><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2.tmp"/><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tmp"/><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tmp"/><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ISB &amp; SIB Annual Refresher Training</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4" name="TextBox 3"/>
          <p:cNvSpPr txBox="1"/>
          <p:nvPr/>
        </p:nvSpPr>
        <p:spPr>
          <a:xfrm>
            <a:off x="8139633" y="4832358"/>
            <a:ext cx="3544368" cy="830997"/>
          </a:xfrm>
          <a:prstGeom prst="rect">
            <a:avLst/>
          </a:prstGeom>
          <a:noFill/>
        </p:spPr>
        <p:txBody>
          <a:bodyPr wrap="none" rtlCol="0">
            <a:spAutoFit/>
          </a:bodyPr>
          <a:lstStyle/>
          <a:p>
            <a:pPr algn="r"/>
            <a:r>
              <a:rPr lang="en-US" sz="2400" b="1" dirty="0">
                <a:solidFill>
                  <a:srgbClr val="FF0000"/>
                </a:solidFill>
              </a:rPr>
              <a:t>Draft Annual Refresher</a:t>
            </a:r>
          </a:p>
          <a:p>
            <a:pPr algn="r"/>
            <a:r>
              <a:rPr lang="en-US" sz="2400" b="1" dirty="0">
                <a:solidFill>
                  <a:srgbClr val="FF0000"/>
                </a:solidFill>
              </a:rPr>
              <a:t>03 Aug 2023</a:t>
            </a:r>
          </a:p>
        </p:txBody>
      </p:sp>
    </p:spTree>
    <p:extLst>
      <p:ext uri="{BB962C8B-B14F-4D97-AF65-F5344CB8AC3E}">
        <p14:creationId xmlns:p14="http://schemas.microsoft.com/office/powerpoint/2010/main" val="3072834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Recovery Operations Chief</a:t>
            </a:r>
            <a:br>
              <a:rPr lang="en-US" dirty="0"/>
            </a:br>
            <a:r>
              <a:rPr lang="en-US" dirty="0"/>
              <a:t> &amp; Incident Commander</a:t>
            </a:r>
          </a:p>
        </p:txBody>
      </p:sp>
      <p:sp>
        <p:nvSpPr>
          <p:cNvPr id="3" name="Content Placeholder 2"/>
          <p:cNvSpPr>
            <a:spLocks noGrp="1"/>
          </p:cNvSpPr>
          <p:nvPr>
            <p:ph idx="1"/>
          </p:nvPr>
        </p:nvSpPr>
        <p:spPr>
          <a:xfrm>
            <a:off x="368301" y="1504950"/>
            <a:ext cx="11374966" cy="4743450"/>
          </a:xfrm>
        </p:spPr>
        <p:txBody>
          <a:bodyPr/>
          <a:lstStyle/>
          <a:p>
            <a:r>
              <a:rPr lang="en-US" dirty="0"/>
              <a:t>Recovery Operations Chief (ROC)</a:t>
            </a:r>
          </a:p>
          <a:p>
            <a:pPr lvl="1"/>
            <a:r>
              <a:rPr lang="en-US" dirty="0"/>
              <a:t>The fire chief or senior on‑duty fire fighter is in command of the mishap scene until the fire is extinguished and rescue efforts are complete</a:t>
            </a:r>
          </a:p>
          <a:p>
            <a:pPr lvl="1"/>
            <a:r>
              <a:rPr lang="en-US" dirty="0"/>
              <a:t>Responsibilities include:</a:t>
            </a:r>
          </a:p>
          <a:p>
            <a:pPr lvl="2"/>
            <a:r>
              <a:rPr lang="en-US" dirty="0"/>
              <a:t>Fire and damage control</a:t>
            </a:r>
          </a:p>
          <a:p>
            <a:pPr lvl="2"/>
            <a:r>
              <a:rPr lang="en-US" dirty="0"/>
              <a:t>Rescue</a:t>
            </a:r>
          </a:p>
          <a:p>
            <a:pPr lvl="2"/>
            <a:r>
              <a:rPr lang="en-US" dirty="0"/>
              <a:t>First aid</a:t>
            </a:r>
          </a:p>
          <a:p>
            <a:pPr lvl="2"/>
            <a:r>
              <a:rPr lang="en-US" dirty="0"/>
              <a:t>Emphasis on recovery and treatment of survivors</a:t>
            </a:r>
          </a:p>
          <a:p>
            <a:r>
              <a:rPr lang="en-US" dirty="0"/>
              <a:t>Incident Commander (IC)</a:t>
            </a:r>
          </a:p>
          <a:p>
            <a:pPr lvl="1"/>
            <a:r>
              <a:rPr lang="en-US" dirty="0"/>
              <a:t>The fire chief then briefs the IC on the mishap site status</a:t>
            </a:r>
          </a:p>
          <a:p>
            <a:pPr lvl="1"/>
            <a:r>
              <a:rPr lang="en-US" dirty="0"/>
              <a:t>The IC then assumes control of the mishap scene</a:t>
            </a:r>
          </a:p>
          <a:p>
            <a:pPr lvl="1"/>
            <a:r>
              <a:rPr lang="en-US" dirty="0"/>
              <a:t>*Normally, the IC will not assume control of the scene until it is declared safe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1256900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a:extLst>
              <a:ext uri="{FF2B5EF4-FFF2-40B4-BE49-F238E27FC236}">
                <a16:creationId xmlns:a16="http://schemas.microsoft.com/office/drawing/2014/main" id="{44AC9DE0-0E3A-0605-AC64-5205A4C885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5784" y="1367491"/>
            <a:ext cx="9680432" cy="5008842"/>
          </a:xfrm>
          <a:prstGeom prst="rect">
            <a:avLst/>
          </a:prstGeom>
          <a:ln>
            <a:solidFill>
              <a:schemeClr val="bg2">
                <a:lumMod val="60000"/>
                <a:lumOff val="40000"/>
              </a:schemeClr>
            </a:solidFill>
          </a:ln>
        </p:spPr>
      </p:pic>
      <p:sp>
        <p:nvSpPr>
          <p:cNvPr id="2" name="Title 1"/>
          <p:cNvSpPr>
            <a:spLocks noGrp="1"/>
          </p:cNvSpPr>
          <p:nvPr>
            <p:ph type="title"/>
          </p:nvPr>
        </p:nvSpPr>
        <p:spPr/>
        <p:txBody>
          <a:bodyPr/>
          <a:lstStyle/>
          <a:p>
            <a:r>
              <a:rPr lang="en-US" dirty="0"/>
              <a:t>Preparing the Safety Report</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40845445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Most time consuming, least enjoyable phase</a:t>
            </a:r>
          </a:p>
          <a:p>
            <a:r>
              <a:rPr lang="en-US" dirty="0"/>
              <a:t>The Narrative is heart and soul of the SIB process</a:t>
            </a:r>
          </a:p>
          <a:p>
            <a:r>
              <a:rPr lang="en-US" dirty="0"/>
              <a:t>Factors / Findings / Recommendations are core of the Narrative</a:t>
            </a:r>
          </a:p>
          <a:p>
            <a:pPr lvl="1"/>
            <a:r>
              <a:rPr lang="en-US" dirty="0"/>
              <a:t>Expect between 15,000 to 20,000 words in length</a:t>
            </a:r>
          </a:p>
          <a:p>
            <a:pPr lvl="1"/>
            <a:r>
              <a:rPr lang="en-US" dirty="0"/>
              <a:t>30 to 60 pages</a:t>
            </a:r>
          </a:p>
          <a:p>
            <a:r>
              <a:rPr lang="en-US" dirty="0"/>
              <a:t>Becomes the final message report </a:t>
            </a:r>
          </a:p>
        </p:txBody>
      </p:sp>
      <p:pic>
        <p:nvPicPr>
          <p:cNvPr id="9" name="Picture 8" descr="A picture containing text, wall, sign, dirty&#10;&#10;Description automatically generated">
            <a:extLst>
              <a:ext uri="{FF2B5EF4-FFF2-40B4-BE49-F238E27FC236}">
                <a16:creationId xmlns:a16="http://schemas.microsoft.com/office/drawing/2014/main" id="{0406B409-F779-3B2A-FC3E-BBCDD1DEDC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1169" y="4739268"/>
            <a:ext cx="3011897" cy="1509132"/>
          </a:xfrm>
          <a:prstGeom prst="rect">
            <a:avLst/>
          </a:prstGeom>
          <a:ln>
            <a:solidFill>
              <a:schemeClr val="tx1">
                <a:lumMod val="50000"/>
                <a:lumOff val="50000"/>
              </a:schemeClr>
            </a:solidFill>
          </a:ln>
        </p:spPr>
      </p:pic>
    </p:spTree>
    <p:extLst>
      <p:ext uri="{BB962C8B-B14F-4D97-AF65-F5344CB8AC3E}">
        <p14:creationId xmlns:p14="http://schemas.microsoft.com/office/powerpoint/2010/main" val="339615865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Narrative Data Sources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Oval 4"/>
          <p:cNvSpPr/>
          <p:nvPr/>
        </p:nvSpPr>
        <p:spPr bwMode="auto">
          <a:xfrm>
            <a:off x="3993502" y="1418637"/>
            <a:ext cx="3993502" cy="1063690"/>
          </a:xfrm>
          <a:prstGeom prst="ellipse">
            <a:avLst/>
          </a:prstGeom>
          <a:solidFill>
            <a:schemeClr val="bg1">
              <a:lumMod val="95000"/>
            </a:schemeClr>
          </a:solid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7" name="Oval 6"/>
          <p:cNvSpPr/>
          <p:nvPr/>
        </p:nvSpPr>
        <p:spPr bwMode="auto">
          <a:xfrm>
            <a:off x="7749765" y="2622679"/>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8" name="Oval 7"/>
          <p:cNvSpPr/>
          <p:nvPr/>
        </p:nvSpPr>
        <p:spPr bwMode="auto">
          <a:xfrm>
            <a:off x="221516" y="2622679"/>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9" name="Oval 8"/>
          <p:cNvSpPr/>
          <p:nvPr/>
        </p:nvSpPr>
        <p:spPr bwMode="auto">
          <a:xfrm>
            <a:off x="134169" y="3993611"/>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10" name="Oval 9"/>
          <p:cNvSpPr/>
          <p:nvPr/>
        </p:nvSpPr>
        <p:spPr bwMode="auto">
          <a:xfrm>
            <a:off x="8023774" y="3990065"/>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11" name="Oval 10"/>
          <p:cNvSpPr/>
          <p:nvPr/>
        </p:nvSpPr>
        <p:spPr bwMode="auto">
          <a:xfrm>
            <a:off x="1947178" y="5166572"/>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12" name="Oval 11"/>
          <p:cNvSpPr/>
          <p:nvPr/>
        </p:nvSpPr>
        <p:spPr bwMode="auto">
          <a:xfrm>
            <a:off x="6301033" y="5166572"/>
            <a:ext cx="3993502" cy="1063690"/>
          </a:xfrm>
          <a:prstGeom prst="ellipse">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13" name="TextBox 12"/>
          <p:cNvSpPr txBox="1"/>
          <p:nvPr/>
        </p:nvSpPr>
        <p:spPr>
          <a:xfrm>
            <a:off x="4841391" y="1572688"/>
            <a:ext cx="2297723" cy="707886"/>
          </a:xfrm>
          <a:prstGeom prst="rect">
            <a:avLst/>
          </a:prstGeom>
          <a:noFill/>
        </p:spPr>
        <p:txBody>
          <a:bodyPr wrap="square" rtlCol="0">
            <a:spAutoFit/>
          </a:bodyPr>
          <a:lstStyle/>
          <a:p>
            <a:r>
              <a:rPr lang="en-US" sz="4000" dirty="0"/>
              <a:t>Narrative</a:t>
            </a:r>
          </a:p>
        </p:txBody>
      </p:sp>
      <p:sp>
        <p:nvSpPr>
          <p:cNvPr id="14" name="TextBox 13"/>
          <p:cNvSpPr txBox="1"/>
          <p:nvPr/>
        </p:nvSpPr>
        <p:spPr>
          <a:xfrm>
            <a:off x="7139114" y="5364543"/>
            <a:ext cx="2297723" cy="523220"/>
          </a:xfrm>
          <a:prstGeom prst="rect">
            <a:avLst/>
          </a:prstGeom>
          <a:noFill/>
        </p:spPr>
        <p:txBody>
          <a:bodyPr wrap="square" rtlCol="0">
            <a:spAutoFit/>
          </a:bodyPr>
          <a:lstStyle/>
          <a:p>
            <a:r>
              <a:rPr lang="en-US" sz="2800" dirty="0"/>
              <a:t>Interviews</a:t>
            </a:r>
          </a:p>
        </p:txBody>
      </p:sp>
      <p:sp>
        <p:nvSpPr>
          <p:cNvPr id="15" name="TextBox 14"/>
          <p:cNvSpPr txBox="1"/>
          <p:nvPr/>
        </p:nvSpPr>
        <p:spPr>
          <a:xfrm>
            <a:off x="2082723" y="5364543"/>
            <a:ext cx="3722412" cy="523220"/>
          </a:xfrm>
          <a:prstGeom prst="rect">
            <a:avLst/>
          </a:prstGeom>
          <a:noFill/>
        </p:spPr>
        <p:txBody>
          <a:bodyPr wrap="square" rtlCol="0">
            <a:spAutoFit/>
          </a:bodyPr>
          <a:lstStyle/>
          <a:p>
            <a:r>
              <a:rPr lang="en-US" sz="2800" dirty="0"/>
              <a:t>Technical Teardowns</a:t>
            </a:r>
          </a:p>
        </p:txBody>
      </p:sp>
      <p:sp>
        <p:nvSpPr>
          <p:cNvPr id="16" name="TextBox 15"/>
          <p:cNvSpPr txBox="1"/>
          <p:nvPr/>
        </p:nvSpPr>
        <p:spPr>
          <a:xfrm>
            <a:off x="507129" y="4254650"/>
            <a:ext cx="3247581" cy="523220"/>
          </a:xfrm>
          <a:prstGeom prst="rect">
            <a:avLst/>
          </a:prstGeom>
          <a:solidFill>
            <a:schemeClr val="bg2">
              <a:lumMod val="20000"/>
              <a:lumOff val="80000"/>
            </a:schemeClr>
          </a:solidFill>
          <a:ln>
            <a:noFill/>
          </a:ln>
        </p:spPr>
        <p:txBody>
          <a:bodyPr wrap="square" rtlCol="0">
            <a:spAutoFit/>
          </a:bodyPr>
          <a:lstStyle/>
          <a:p>
            <a:r>
              <a:rPr lang="en-US" sz="2800" dirty="0"/>
              <a:t>Training Records</a:t>
            </a:r>
          </a:p>
        </p:txBody>
      </p:sp>
      <p:sp>
        <p:nvSpPr>
          <p:cNvPr id="17" name="TextBox 16"/>
          <p:cNvSpPr txBox="1"/>
          <p:nvPr/>
        </p:nvSpPr>
        <p:spPr>
          <a:xfrm>
            <a:off x="982059" y="2877525"/>
            <a:ext cx="2297723" cy="523220"/>
          </a:xfrm>
          <a:prstGeom prst="rect">
            <a:avLst/>
          </a:prstGeom>
          <a:noFill/>
        </p:spPr>
        <p:txBody>
          <a:bodyPr wrap="square" rtlCol="0">
            <a:spAutoFit/>
          </a:bodyPr>
          <a:lstStyle/>
          <a:p>
            <a:r>
              <a:rPr lang="en-US" sz="2800" dirty="0"/>
              <a:t>Tech Orders</a:t>
            </a:r>
          </a:p>
        </p:txBody>
      </p:sp>
      <p:sp>
        <p:nvSpPr>
          <p:cNvPr id="18" name="TextBox 17"/>
          <p:cNvSpPr txBox="1"/>
          <p:nvPr/>
        </p:nvSpPr>
        <p:spPr>
          <a:xfrm>
            <a:off x="8297784" y="4254650"/>
            <a:ext cx="3445483" cy="523220"/>
          </a:xfrm>
          <a:prstGeom prst="rect">
            <a:avLst/>
          </a:prstGeom>
          <a:noFill/>
        </p:spPr>
        <p:txBody>
          <a:bodyPr wrap="square" rtlCol="0">
            <a:spAutoFit/>
          </a:bodyPr>
          <a:lstStyle/>
          <a:p>
            <a:r>
              <a:rPr lang="en-US" sz="2800" dirty="0"/>
              <a:t>Risk Management</a:t>
            </a:r>
          </a:p>
        </p:txBody>
      </p:sp>
      <p:sp>
        <p:nvSpPr>
          <p:cNvPr id="19" name="TextBox 18"/>
          <p:cNvSpPr txBox="1"/>
          <p:nvPr/>
        </p:nvSpPr>
        <p:spPr>
          <a:xfrm>
            <a:off x="8297784" y="2877525"/>
            <a:ext cx="3145612" cy="523220"/>
          </a:xfrm>
          <a:prstGeom prst="rect">
            <a:avLst/>
          </a:prstGeom>
          <a:noFill/>
        </p:spPr>
        <p:txBody>
          <a:bodyPr wrap="square" rtlCol="0">
            <a:spAutoFit/>
          </a:bodyPr>
          <a:lstStyle/>
          <a:p>
            <a:r>
              <a:rPr lang="en-US" sz="2800" dirty="0"/>
              <a:t>Asset Recorders</a:t>
            </a:r>
          </a:p>
        </p:txBody>
      </p:sp>
      <p:cxnSp>
        <p:nvCxnSpPr>
          <p:cNvPr id="21" name="Straight Arrow Connector 20"/>
          <p:cNvCxnSpPr/>
          <p:nvPr/>
        </p:nvCxnSpPr>
        <p:spPr bwMode="auto">
          <a:xfrm flipV="1">
            <a:off x="5029200" y="2719754"/>
            <a:ext cx="775935" cy="244681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2" name="Straight Arrow Connector 21"/>
          <p:cNvCxnSpPr/>
          <p:nvPr/>
        </p:nvCxnSpPr>
        <p:spPr bwMode="auto">
          <a:xfrm flipH="1" flipV="1">
            <a:off x="6109148" y="2719754"/>
            <a:ext cx="871620" cy="244681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H="1" flipV="1">
            <a:off x="7254778" y="2719754"/>
            <a:ext cx="755956" cy="17074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p:nvPr/>
        </p:nvCxnSpPr>
        <p:spPr bwMode="auto">
          <a:xfrm flipH="1" flipV="1">
            <a:off x="7881695" y="2196035"/>
            <a:ext cx="248834" cy="52371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flipV="1">
            <a:off x="3688578" y="2209304"/>
            <a:ext cx="439093" cy="51044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V="1">
            <a:off x="4173530" y="2816135"/>
            <a:ext cx="797751" cy="16103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28170959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See applicable regulations for guidance on preparing the narrative</a:t>
            </a:r>
          </a:p>
          <a:p>
            <a:r>
              <a:rPr lang="en-US" dirty="0"/>
              <a:t>A process that is more of an “art” than a “science”</a:t>
            </a:r>
          </a:p>
          <a:p>
            <a:r>
              <a:rPr lang="en-US" dirty="0"/>
              <a:t>Narrative template / example provided in SIB Go Package</a:t>
            </a:r>
          </a:p>
          <a:p>
            <a:r>
              <a:rPr lang="en-US" dirty="0"/>
              <a:t>Review the format and writing style</a:t>
            </a:r>
          </a:p>
          <a:p>
            <a:r>
              <a:rPr lang="en-US" dirty="0"/>
              <a:t>Responsibility of </a:t>
            </a:r>
            <a:r>
              <a:rPr lang="en-US" i="1" dirty="0"/>
              <a:t>all</a:t>
            </a:r>
            <a:r>
              <a:rPr lang="en-US" dirty="0"/>
              <a:t> SIB members to draft, but the IO typically compiles content</a:t>
            </a:r>
          </a:p>
        </p:txBody>
      </p:sp>
      <p:pic>
        <p:nvPicPr>
          <p:cNvPr id="5" name="Picture 4" descr="Text&#10;&#10;Description automatically generated">
            <a:extLst>
              <a:ext uri="{FF2B5EF4-FFF2-40B4-BE49-F238E27FC236}">
                <a16:creationId xmlns:a16="http://schemas.microsoft.com/office/drawing/2014/main" id="{9DC5E19D-1285-465D-60C1-7955F94E33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5555" y="5353050"/>
            <a:ext cx="2937511" cy="895350"/>
          </a:xfrm>
          <a:prstGeom prst="rect">
            <a:avLst/>
          </a:prstGeom>
          <a:ln>
            <a:solidFill>
              <a:schemeClr val="tx1">
                <a:lumMod val="50000"/>
                <a:lumOff val="50000"/>
              </a:schemeClr>
            </a:solidFill>
          </a:ln>
        </p:spPr>
      </p:pic>
    </p:spTree>
    <p:extLst>
      <p:ext uri="{BB962C8B-B14F-4D97-AF65-F5344CB8AC3E}">
        <p14:creationId xmlns:p14="http://schemas.microsoft.com/office/powerpoint/2010/main" val="52571401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Why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The investigation needs to be done in a sequential and consistent manner, so all relevant facts are collected before any conclusions are drawn</a:t>
            </a:r>
          </a:p>
          <a:p>
            <a:endParaRPr lang="en-US" dirty="0"/>
          </a:p>
          <a:p>
            <a:endParaRPr lang="en-US" dirty="0"/>
          </a:p>
          <a:p>
            <a:pPr marL="0" indent="0" algn="ctr">
              <a:buNone/>
            </a:pPr>
            <a:r>
              <a:rPr lang="en-US" dirty="0"/>
              <a:t>DO NOT CONCENTRATE ON ANY ONE AREA TOO EARLY IN THE INVESTIGATION TO THE  EXCLUSION OF OTHER AREAS</a:t>
            </a:r>
          </a:p>
        </p:txBody>
      </p:sp>
      <p:pic>
        <p:nvPicPr>
          <p:cNvPr id="5" name="Picture 4" descr="Diagram&#10;&#10;Description automatically generated">
            <a:extLst>
              <a:ext uri="{FF2B5EF4-FFF2-40B4-BE49-F238E27FC236}">
                <a16:creationId xmlns:a16="http://schemas.microsoft.com/office/drawing/2014/main" id="{99BCE21A-D788-88DE-1AFD-F85C5F2EC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1537" y="4638906"/>
            <a:ext cx="2411530" cy="1609493"/>
          </a:xfrm>
          <a:prstGeom prst="rect">
            <a:avLst/>
          </a:prstGeom>
          <a:ln>
            <a:solidFill>
              <a:schemeClr val="tx1">
                <a:lumMod val="50000"/>
                <a:lumOff val="50000"/>
              </a:schemeClr>
            </a:solidFill>
          </a:ln>
        </p:spPr>
      </p:pic>
    </p:spTree>
    <p:extLst>
      <p:ext uri="{BB962C8B-B14F-4D97-AF65-F5344CB8AC3E}">
        <p14:creationId xmlns:p14="http://schemas.microsoft.com/office/powerpoint/2010/main" val="125798754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Why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Without finding the “Why,” the failure will occur over and over</a:t>
            </a:r>
          </a:p>
          <a:p>
            <a:r>
              <a:rPr lang="en-US" dirty="0"/>
              <a:t>Keep asking “Why” until reaching a dead end</a:t>
            </a:r>
          </a:p>
          <a:p>
            <a:pPr marL="0" indent="0" algn="ctr">
              <a:buNone/>
            </a:pPr>
            <a:endParaRPr lang="en-US" dirty="0"/>
          </a:p>
          <a:p>
            <a:pPr marL="0" indent="0" algn="ctr">
              <a:buNone/>
            </a:pPr>
            <a:r>
              <a:rPr lang="en-US" dirty="0"/>
              <a:t>Elevator fell off … Why?</a:t>
            </a:r>
          </a:p>
          <a:p>
            <a:pPr marL="0" indent="0" algn="ctr">
              <a:buNone/>
            </a:pPr>
            <a:r>
              <a:rPr lang="en-US" dirty="0"/>
              <a:t>Bolt failed ... Why?</a:t>
            </a:r>
          </a:p>
          <a:p>
            <a:pPr marL="0" indent="0" algn="ctr">
              <a:buNone/>
            </a:pPr>
            <a:endParaRPr lang="en-US" dirty="0"/>
          </a:p>
          <a:p>
            <a:pPr marL="0" indent="0" algn="ctr">
              <a:buNone/>
            </a:pPr>
            <a:r>
              <a:rPr lang="en-US" dirty="0"/>
              <a:t>Improperly installed ... Why?</a:t>
            </a:r>
          </a:p>
          <a:p>
            <a:pPr marL="0" indent="0" algn="ctr">
              <a:buNone/>
            </a:pPr>
            <a:r>
              <a:rPr lang="en-US" dirty="0"/>
              <a:t>T.O. wrong ... Why?</a:t>
            </a:r>
          </a:p>
          <a:p>
            <a:pPr marL="0" indent="0" algn="ctr">
              <a:buNone/>
            </a:pPr>
            <a:r>
              <a:rPr lang="en-US" dirty="0"/>
              <a:t>Not field tested ... Why?</a:t>
            </a:r>
          </a:p>
          <a:p>
            <a:pPr marL="0" indent="0" algn="ctr">
              <a:buNone/>
            </a:pPr>
            <a:r>
              <a:rPr lang="en-US" dirty="0"/>
              <a:t>No requirement to field test … Bingo!</a:t>
            </a:r>
          </a:p>
        </p:txBody>
      </p:sp>
      <p:cxnSp>
        <p:nvCxnSpPr>
          <p:cNvPr id="5" name="Straight Connector 4"/>
          <p:cNvCxnSpPr/>
          <p:nvPr/>
        </p:nvCxnSpPr>
        <p:spPr bwMode="auto">
          <a:xfrm>
            <a:off x="3657600" y="3956180"/>
            <a:ext cx="4572000" cy="0"/>
          </a:xfrm>
          <a:prstGeom prst="line">
            <a:avLst/>
          </a:prstGeom>
          <a:solidFill>
            <a:schemeClr val="accent1"/>
          </a:solidFill>
          <a:ln w="12700" cap="flat" cmpd="sng" algn="ctr">
            <a:solidFill>
              <a:schemeClr val="accent2"/>
            </a:solidFill>
            <a:prstDash val="solid"/>
            <a:round/>
            <a:headEnd type="none" w="med" len="med"/>
            <a:tailEnd type="none" w="med" len="med"/>
          </a:ln>
          <a:effectLst/>
        </p:spPr>
      </p:cxnSp>
    </p:spTree>
    <p:extLst>
      <p:ext uri="{BB962C8B-B14F-4D97-AF65-F5344CB8AC3E}">
        <p14:creationId xmlns:p14="http://schemas.microsoft.com/office/powerpoint/2010/main" val="70295710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Sequence of Event</a:t>
            </a:r>
          </a:p>
          <a:p>
            <a:r>
              <a:rPr lang="en-US" dirty="0"/>
              <a:t>Investigation Conclusions</a:t>
            </a:r>
          </a:p>
          <a:p>
            <a:r>
              <a:rPr lang="en-US" dirty="0"/>
              <a:t>Background Information (Person, Object, General)</a:t>
            </a:r>
          </a:p>
          <a:p>
            <a:r>
              <a:rPr lang="en-US" dirty="0"/>
              <a:t>Factors (Factors, Causal Factors, Non-Factor Worthy of Discussion)</a:t>
            </a:r>
          </a:p>
          <a:p>
            <a:r>
              <a:rPr lang="en-US" dirty="0"/>
              <a:t>Primary Findings</a:t>
            </a:r>
          </a:p>
          <a:p>
            <a:r>
              <a:rPr lang="en-US" dirty="0"/>
              <a:t>Primary Recommendations</a:t>
            </a:r>
          </a:p>
          <a:p>
            <a:r>
              <a:rPr lang="en-US" dirty="0"/>
              <a:t>Other Finding of Significance, Other Recommendation of Significance (OFS / ORS) </a:t>
            </a:r>
          </a:p>
          <a:p>
            <a:r>
              <a:rPr lang="en-US" dirty="0"/>
              <a:t>Glossary of Terms and Acronyms</a:t>
            </a:r>
          </a:p>
          <a:p>
            <a:r>
              <a:rPr lang="en-US" dirty="0"/>
              <a:t>Referenced AFSAS Reports</a:t>
            </a:r>
          </a:p>
        </p:txBody>
      </p:sp>
      <p:pic>
        <p:nvPicPr>
          <p:cNvPr id="5" name="Picture 4" descr="Text&#10;&#10;Description automatically generated with low confidence">
            <a:extLst>
              <a:ext uri="{FF2B5EF4-FFF2-40B4-BE49-F238E27FC236}">
                <a16:creationId xmlns:a16="http://schemas.microsoft.com/office/drawing/2014/main" id="{6D132D5A-2EB9-B0D8-9225-489184281D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99395" y="4890640"/>
            <a:ext cx="2313672" cy="1357760"/>
          </a:xfrm>
          <a:prstGeom prst="rect">
            <a:avLst/>
          </a:prstGeom>
          <a:ln>
            <a:solidFill>
              <a:schemeClr val="tx1">
                <a:lumMod val="50000"/>
                <a:lumOff val="50000"/>
              </a:schemeClr>
            </a:solidFill>
          </a:ln>
        </p:spPr>
      </p:pic>
    </p:spTree>
    <p:extLst>
      <p:ext uri="{BB962C8B-B14F-4D97-AF65-F5344CB8AC3E}">
        <p14:creationId xmlns:p14="http://schemas.microsoft.com/office/powerpoint/2010/main" val="15026158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Prepare the Report / Write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Objective is to show</a:t>
            </a:r>
          </a:p>
          <a:p>
            <a:pPr lvl="1"/>
            <a:r>
              <a:rPr lang="en-US" dirty="0"/>
              <a:t>Areas investigated</a:t>
            </a:r>
          </a:p>
          <a:p>
            <a:pPr lvl="1"/>
            <a:r>
              <a:rPr lang="en-US" dirty="0"/>
              <a:t>Factors accepted with rationale</a:t>
            </a:r>
          </a:p>
          <a:p>
            <a:pPr lvl="1"/>
            <a:r>
              <a:rPr lang="en-US" dirty="0"/>
              <a:t>Potentially relevant factors considered and rejected, with rationale</a:t>
            </a:r>
          </a:p>
          <a:p>
            <a:r>
              <a:rPr lang="en-US" dirty="0"/>
              <a:t>Use illustrations to clarify if required</a:t>
            </a:r>
          </a:p>
          <a:p>
            <a:pPr lvl="1"/>
            <a:r>
              <a:rPr lang="en-US" dirty="0"/>
              <a:t>A picture is worth a thousand words</a:t>
            </a:r>
          </a:p>
        </p:txBody>
      </p:sp>
      <p:pic>
        <p:nvPicPr>
          <p:cNvPr id="5" name="Picture 4" descr="Graphical user interface&#10;&#10;Description automatically generated">
            <a:extLst>
              <a:ext uri="{FF2B5EF4-FFF2-40B4-BE49-F238E27FC236}">
                <a16:creationId xmlns:a16="http://schemas.microsoft.com/office/drawing/2014/main" id="{656F6352-563C-0B37-5E8E-5B3243498F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6669" y="4672360"/>
            <a:ext cx="2426397" cy="1576039"/>
          </a:xfrm>
          <a:prstGeom prst="rect">
            <a:avLst/>
          </a:prstGeom>
          <a:ln>
            <a:solidFill>
              <a:schemeClr val="tx1">
                <a:lumMod val="50000"/>
                <a:lumOff val="50000"/>
              </a:schemeClr>
            </a:solidFill>
          </a:ln>
        </p:spPr>
      </p:pic>
    </p:spTree>
    <p:extLst>
      <p:ext uri="{BB962C8B-B14F-4D97-AF65-F5344CB8AC3E}">
        <p14:creationId xmlns:p14="http://schemas.microsoft.com/office/powerpoint/2010/main" val="20379353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Mishap Factors</a:t>
            </a:r>
          </a:p>
        </p:txBody>
      </p:sp>
    </p:spTree>
    <p:extLst>
      <p:ext uri="{BB962C8B-B14F-4D97-AF65-F5344CB8AC3E}">
        <p14:creationId xmlns:p14="http://schemas.microsoft.com/office/powerpoint/2010/main" val="40720079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Factor:  unusual, out-of-the-ordinary, or deficient action or condition discovered in the course of a mishap investigation that contributed to the eventual outcome</a:t>
            </a:r>
          </a:p>
          <a:p>
            <a:pPr lvl="1"/>
            <a:r>
              <a:rPr lang="en-US" dirty="0"/>
              <a:t>Most mishaps involve multiple factors</a:t>
            </a:r>
          </a:p>
          <a:p>
            <a:pPr lvl="1"/>
            <a:r>
              <a:rPr lang="en-US" dirty="0"/>
              <a:t>Examples of factors:</a:t>
            </a:r>
          </a:p>
          <a:p>
            <a:pPr lvl="1"/>
            <a:r>
              <a:rPr lang="en-US" dirty="0"/>
              <a:t>Supervision</a:t>
            </a:r>
          </a:p>
          <a:p>
            <a:pPr lvl="1"/>
            <a:r>
              <a:rPr lang="en-US" dirty="0"/>
              <a:t>Qualifications</a:t>
            </a:r>
          </a:p>
          <a:p>
            <a:pPr lvl="1"/>
            <a:r>
              <a:rPr lang="en-US" dirty="0"/>
              <a:t>Weather</a:t>
            </a:r>
          </a:p>
          <a:p>
            <a:pPr lvl="1"/>
            <a:r>
              <a:rPr lang="en-US" dirty="0"/>
              <a:t>Logistics</a:t>
            </a:r>
          </a:p>
          <a:p>
            <a:pPr lvl="1"/>
            <a:r>
              <a:rPr lang="en-US" dirty="0"/>
              <a:t>Maintenance</a:t>
            </a:r>
          </a:p>
          <a:p>
            <a:pPr lvl="1"/>
            <a:r>
              <a:rPr lang="en-US" dirty="0"/>
              <a:t>Mission Planning</a:t>
            </a:r>
          </a:p>
          <a:p>
            <a:pPr lvl="1"/>
            <a:r>
              <a:rPr lang="en-US" dirty="0"/>
              <a:t>Discipline and Execution</a:t>
            </a:r>
          </a:p>
          <a:p>
            <a:pPr lvl="1"/>
            <a:r>
              <a:rPr lang="en-US" dirty="0"/>
              <a:t>Currency / Experience</a:t>
            </a:r>
          </a:p>
        </p:txBody>
      </p:sp>
      <p:pic>
        <p:nvPicPr>
          <p:cNvPr id="8" name="Picture 7" descr="Diagram&#10;&#10;Description automatically generated">
            <a:extLst>
              <a:ext uri="{FF2B5EF4-FFF2-40B4-BE49-F238E27FC236}">
                <a16:creationId xmlns:a16="http://schemas.microsoft.com/office/drawing/2014/main" id="{0F78D1D4-E998-465A-6356-3B075D39B9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5417" y="5252224"/>
            <a:ext cx="3367649" cy="996176"/>
          </a:xfrm>
          <a:prstGeom prst="rect">
            <a:avLst/>
          </a:prstGeom>
          <a:ln>
            <a:solidFill>
              <a:schemeClr val="tx1">
                <a:lumMod val="50000"/>
                <a:lumOff val="50000"/>
              </a:schemeClr>
            </a:solidFill>
          </a:ln>
        </p:spPr>
      </p:pic>
    </p:spTree>
    <p:extLst>
      <p:ext uri="{BB962C8B-B14F-4D97-AF65-F5344CB8AC3E}">
        <p14:creationId xmlns:p14="http://schemas.microsoft.com/office/powerpoint/2010/main" val="191016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Interim Safety Board Responsibilities</a:t>
            </a:r>
          </a:p>
        </p:txBody>
      </p:sp>
    </p:spTree>
    <p:extLst>
      <p:ext uri="{BB962C8B-B14F-4D97-AF65-F5344CB8AC3E}">
        <p14:creationId xmlns:p14="http://schemas.microsoft.com/office/powerpoint/2010/main" val="6507440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Trainer aircraft has an unrecoverable in-flight engine shutdown when the Instructor Pilot (IP) inadvertently pulls the throttle to cutoff at low altitude while reducing the power to idle. Poor throttle finger lift design allowed the possibility of inadvertent shutdown of engine. After ejection, the pilot was unable to contact search and rescue due to survival radio battery failure.</a:t>
            </a:r>
          </a:p>
          <a:p>
            <a:pPr lvl="1"/>
            <a:r>
              <a:rPr lang="en-US" dirty="0"/>
              <a:t>T.O.s fail to address the possibility of inadvertently cutting  of the engine when using the throttle</a:t>
            </a:r>
          </a:p>
          <a:p>
            <a:pPr lvl="1"/>
            <a:r>
              <a:rPr lang="en-US" dirty="0"/>
              <a:t>“AIRCRAFT DESIGN” – Throttle finger lift design allowed  possibility of inadvertent shutdown of engine</a:t>
            </a:r>
          </a:p>
          <a:p>
            <a:pPr lvl="1"/>
            <a:endParaRPr lang="en-US" dirty="0"/>
          </a:p>
        </p:txBody>
      </p:sp>
      <p:sp>
        <p:nvSpPr>
          <p:cNvPr id="5" name="TextBox 4">
            <a:extLst>
              <a:ext uri="{FF2B5EF4-FFF2-40B4-BE49-F238E27FC236}">
                <a16:creationId xmlns:a16="http://schemas.microsoft.com/office/drawing/2014/main" id="{6C8B2F58-4502-99A8-F9C1-1EF162D17165}"/>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7" name="Picture 6" descr="Text, whiteboard&#10;&#10;Description automatically generated">
            <a:extLst>
              <a:ext uri="{FF2B5EF4-FFF2-40B4-BE49-F238E27FC236}">
                <a16:creationId xmlns:a16="http://schemas.microsoft.com/office/drawing/2014/main" id="{9BB5D0BC-35DA-7317-D322-6E3F71072E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0667" y="4917688"/>
            <a:ext cx="2782399" cy="1330712"/>
          </a:xfrm>
          <a:prstGeom prst="rect">
            <a:avLst/>
          </a:prstGeom>
          <a:ln>
            <a:solidFill>
              <a:schemeClr val="tx1">
                <a:lumMod val="50000"/>
                <a:lumOff val="50000"/>
              </a:schemeClr>
            </a:solidFill>
          </a:ln>
        </p:spPr>
      </p:pic>
    </p:spTree>
    <p:extLst>
      <p:ext uri="{BB962C8B-B14F-4D97-AF65-F5344CB8AC3E}">
        <p14:creationId xmlns:p14="http://schemas.microsoft.com/office/powerpoint/2010/main" val="188189480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The pilot rushed his preflight due to extremely cold weather and failed to notice an engine cowling was left unlatched by maintenance personnel. The engine cowling opened during takeoff and damaged the leading edge of the wing.</a:t>
            </a:r>
          </a:p>
          <a:p>
            <a:pPr lvl="1"/>
            <a:r>
              <a:rPr lang="en-US" dirty="0"/>
              <a:t>“Pilot Actions” – Pilot allowed his preflight to be rushed</a:t>
            </a:r>
          </a:p>
          <a:p>
            <a:pPr lvl="1"/>
            <a:r>
              <a:rPr lang="en-US" dirty="0"/>
              <a:t>“Weather” – Cold weather caused the pilot to rush his preflight</a:t>
            </a:r>
          </a:p>
          <a:p>
            <a:pPr lvl="1"/>
            <a:r>
              <a:rPr lang="en-US" dirty="0"/>
              <a:t>“Maintainer Actions” – MX failed to properly latch the cowling</a:t>
            </a:r>
          </a:p>
        </p:txBody>
      </p:sp>
      <p:sp>
        <p:nvSpPr>
          <p:cNvPr id="5" name="TextBox 4">
            <a:extLst>
              <a:ext uri="{FF2B5EF4-FFF2-40B4-BE49-F238E27FC236}">
                <a16:creationId xmlns:a16="http://schemas.microsoft.com/office/drawing/2014/main" id="{E2022EF1-B09F-F6D2-9AC8-D2CC6E66CA6E}"/>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8" name="Picture 7" descr="Shape, circle&#10;&#10;Description automatically generated">
            <a:extLst>
              <a:ext uri="{FF2B5EF4-FFF2-40B4-BE49-F238E27FC236}">
                <a16:creationId xmlns:a16="http://schemas.microsoft.com/office/drawing/2014/main" id="{209562A7-3F9C-6CD2-3093-BC3D712F7B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7360" y="4349764"/>
            <a:ext cx="1905707" cy="1898636"/>
          </a:xfrm>
          <a:prstGeom prst="rect">
            <a:avLst/>
          </a:prstGeom>
          <a:ln>
            <a:solidFill>
              <a:schemeClr val="tx1">
                <a:lumMod val="50000"/>
                <a:lumOff val="50000"/>
              </a:schemeClr>
            </a:solidFill>
          </a:ln>
        </p:spPr>
      </p:pic>
    </p:spTree>
    <p:extLst>
      <p:ext uri="{BB962C8B-B14F-4D97-AF65-F5344CB8AC3E}">
        <p14:creationId xmlns:p14="http://schemas.microsoft.com/office/powerpoint/2010/main" val="10084262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Non-Factors Worthy of Discussion:  Factors discovered as potentially causing this or another mishap but did not  influence this mishap</a:t>
            </a:r>
          </a:p>
          <a:p>
            <a:pPr lvl="1"/>
            <a:r>
              <a:rPr lang="en-US" dirty="0"/>
              <a:t>Possible factors in the investigation that we ruled out (i.e.,  bird strike in an engine failure mishap)</a:t>
            </a:r>
          </a:p>
          <a:p>
            <a:pPr lvl="1"/>
            <a:r>
              <a:rPr lang="en-US" dirty="0"/>
              <a:t>Things we uncover during the investigation that did not cause the mishap or influence the outcome but that we want to have  fixed due to the potential to be a factor in a future mishap (i.e.,  failure of survival radio batteries)</a:t>
            </a:r>
          </a:p>
          <a:p>
            <a:pPr lvl="1"/>
            <a:r>
              <a:rPr lang="en-US" dirty="0"/>
              <a:t>Commander interest items (like Risk Management (RM),  Cockpit Resource Management (CRM)), etc</a:t>
            </a:r>
            <a:r>
              <a:rPr lang="en-US" dirty="0">
                <a:solidFill>
                  <a:schemeClr val="accent1"/>
                </a:solidFill>
              </a:rPr>
              <a:t>.</a:t>
            </a:r>
          </a:p>
        </p:txBody>
      </p:sp>
      <p:sp>
        <p:nvSpPr>
          <p:cNvPr id="5" name="TextBox 4">
            <a:extLst>
              <a:ext uri="{FF2B5EF4-FFF2-40B4-BE49-F238E27FC236}">
                <a16:creationId xmlns:a16="http://schemas.microsoft.com/office/drawing/2014/main" id="{22F75CE3-3DFE-A5B7-B6E7-57C2F32C49FF}"/>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8" name="Picture 7" descr="Text&#10;&#10;Description automatically generated with medium confidence">
            <a:extLst>
              <a:ext uri="{FF2B5EF4-FFF2-40B4-BE49-F238E27FC236}">
                <a16:creationId xmlns:a16="http://schemas.microsoft.com/office/drawing/2014/main" id="{F9B117EF-8A02-2E14-5636-F41EC39F4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6075" y="4594302"/>
            <a:ext cx="2476991" cy="1654098"/>
          </a:xfrm>
          <a:prstGeom prst="rect">
            <a:avLst/>
          </a:prstGeom>
          <a:ln>
            <a:solidFill>
              <a:schemeClr val="tx1">
                <a:lumMod val="50000"/>
                <a:lumOff val="50000"/>
              </a:schemeClr>
            </a:solidFill>
          </a:ln>
        </p:spPr>
      </p:pic>
    </p:spTree>
    <p:extLst>
      <p:ext uri="{BB962C8B-B14F-4D97-AF65-F5344CB8AC3E}">
        <p14:creationId xmlns:p14="http://schemas.microsoft.com/office/powerpoint/2010/main" val="221952269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Explain why causes, such as human error, supervision, or equipment failure occurred</a:t>
            </a:r>
          </a:p>
          <a:p>
            <a:r>
              <a:rPr lang="en-US" dirty="0"/>
              <a:t>Factors are not mutually exclusive</a:t>
            </a:r>
          </a:p>
          <a:p>
            <a:r>
              <a:rPr lang="en-US" dirty="0"/>
              <a:t>Most mishap involve multiple factors</a:t>
            </a:r>
          </a:p>
          <a:p>
            <a:r>
              <a:rPr lang="en-US" dirty="0"/>
              <a:t>Factors explain the Findings in detail</a:t>
            </a:r>
          </a:p>
        </p:txBody>
      </p:sp>
      <p:pic>
        <p:nvPicPr>
          <p:cNvPr id="4" name="Picture 3" descr="Logo, company name&#10;&#10;Description automatically generated">
            <a:extLst>
              <a:ext uri="{FF2B5EF4-FFF2-40B4-BE49-F238E27FC236}">
                <a16:creationId xmlns:a16="http://schemas.microsoft.com/office/drawing/2014/main" id="{AF3BC3AC-E6F9-6263-4260-924A8F908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0185" y="4714154"/>
            <a:ext cx="2438431" cy="1544166"/>
          </a:xfrm>
          <a:prstGeom prst="rect">
            <a:avLst/>
          </a:prstGeom>
          <a:ln>
            <a:solidFill>
              <a:schemeClr val="tx1">
                <a:lumMod val="50000"/>
                <a:lumOff val="50000"/>
              </a:schemeClr>
            </a:solidFill>
          </a:ln>
        </p:spPr>
      </p:pic>
    </p:spTree>
    <p:extLst>
      <p:ext uri="{BB962C8B-B14F-4D97-AF65-F5344CB8AC3E}">
        <p14:creationId xmlns:p14="http://schemas.microsoft.com/office/powerpoint/2010/main" val="16851694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Integral to a good investigation</a:t>
            </a:r>
          </a:p>
          <a:p>
            <a:r>
              <a:rPr lang="en-US" dirty="0"/>
              <a:t>Identified as part of the investigative process</a:t>
            </a:r>
          </a:p>
          <a:p>
            <a:r>
              <a:rPr lang="en-US" dirty="0"/>
              <a:t>Factors are written in order of precedence (most to least important in relation to your mishap)</a:t>
            </a:r>
          </a:p>
          <a:p>
            <a:r>
              <a:rPr lang="en-US" dirty="0"/>
              <a:t>Factors are grouped by causal factors, Factors and Non-Factors Worthy of Discussion</a:t>
            </a:r>
          </a:p>
          <a:p>
            <a:r>
              <a:rPr lang="en-US" dirty="0"/>
              <a:t>Until we know mishap factors:</a:t>
            </a:r>
          </a:p>
          <a:p>
            <a:pPr lvl="1"/>
            <a:r>
              <a:rPr lang="en-US" dirty="0"/>
              <a:t>Cannot write the Narrative</a:t>
            </a:r>
          </a:p>
          <a:p>
            <a:pPr lvl="1"/>
            <a:r>
              <a:rPr lang="en-US" dirty="0"/>
              <a:t>Cannot create Findings and Recommendations</a:t>
            </a:r>
          </a:p>
        </p:txBody>
      </p:sp>
      <p:pic>
        <p:nvPicPr>
          <p:cNvPr id="5" name="Picture 4" descr="A picture containing icon&#10;&#10;Description automatically generated">
            <a:extLst>
              <a:ext uri="{FF2B5EF4-FFF2-40B4-BE49-F238E27FC236}">
                <a16:creationId xmlns:a16="http://schemas.microsoft.com/office/drawing/2014/main" id="{05C8CCC6-86D9-5DDD-D8D2-586C587782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6692" y="4583150"/>
            <a:ext cx="3236375" cy="1665249"/>
          </a:xfrm>
          <a:prstGeom prst="rect">
            <a:avLst/>
          </a:prstGeom>
          <a:ln>
            <a:solidFill>
              <a:schemeClr val="tx1">
                <a:lumMod val="50000"/>
                <a:lumOff val="50000"/>
              </a:schemeClr>
            </a:solidFill>
          </a:ln>
        </p:spPr>
      </p:pic>
    </p:spTree>
    <p:extLst>
      <p:ext uri="{BB962C8B-B14F-4D97-AF65-F5344CB8AC3E}">
        <p14:creationId xmlns:p14="http://schemas.microsoft.com/office/powerpoint/2010/main" val="247710501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Factor Title (e.g., “Technical Data Compliance”)</a:t>
            </a:r>
          </a:p>
          <a:p>
            <a:r>
              <a:rPr lang="en-US" dirty="0"/>
              <a:t>Analysis:  SIB method to determine the factor’s influence on the mishap scenario </a:t>
            </a:r>
          </a:p>
          <a:p>
            <a:pPr lvl="1"/>
            <a:r>
              <a:rPr lang="en-US" dirty="0"/>
              <a:t>Include enough information so the reader can logically follow the SIB’s rationale for conclusions reached</a:t>
            </a:r>
          </a:p>
          <a:p>
            <a:pPr lvl="1"/>
            <a:r>
              <a:rPr lang="en-US" dirty="0"/>
              <a:t>Should include references, as appropriate, to specific Technical Orders/Publications, training received, actions accomplished, results of technical analysis, etc.</a:t>
            </a:r>
          </a:p>
          <a:p>
            <a:r>
              <a:rPr lang="en-US" dirty="0"/>
              <a:t>Determination (Factor, Causal Factor, Non-Factor Worthy of Discussion)</a:t>
            </a:r>
          </a:p>
        </p:txBody>
      </p:sp>
      <p:pic>
        <p:nvPicPr>
          <p:cNvPr id="7" name="Picture 6" descr="A person writing on a piece of paper&#10;&#10;Description automatically generated with low confidence">
            <a:extLst>
              <a:ext uri="{FF2B5EF4-FFF2-40B4-BE49-F238E27FC236}">
                <a16:creationId xmlns:a16="http://schemas.microsoft.com/office/drawing/2014/main" id="{C7D8A825-A4E4-0612-A902-3FFE78D2D8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9067" y="4165847"/>
            <a:ext cx="1524000" cy="2082553"/>
          </a:xfrm>
          <a:prstGeom prst="rect">
            <a:avLst/>
          </a:prstGeom>
          <a:ln>
            <a:solidFill>
              <a:schemeClr val="tx1">
                <a:lumMod val="50000"/>
                <a:lumOff val="50000"/>
              </a:schemeClr>
            </a:solidFill>
          </a:ln>
        </p:spPr>
      </p:pic>
    </p:spTree>
    <p:extLst>
      <p:ext uri="{BB962C8B-B14F-4D97-AF65-F5344CB8AC3E}">
        <p14:creationId xmlns:p14="http://schemas.microsoft.com/office/powerpoint/2010/main" val="222155619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Factor Title (e.g., “Technical Data Compliance”)</a:t>
            </a:r>
          </a:p>
          <a:p>
            <a:r>
              <a:rPr lang="en-US" dirty="0"/>
              <a:t>Analysis: SIB method to determine the factor’s influence on the mishap scenario </a:t>
            </a:r>
          </a:p>
          <a:p>
            <a:r>
              <a:rPr lang="en-US" dirty="0"/>
              <a:t>Often it is helpful to organize this section into a discussion:</a:t>
            </a:r>
          </a:p>
          <a:p>
            <a:pPr lvl="1"/>
            <a:r>
              <a:rPr lang="en-US" dirty="0"/>
              <a:t>How the particular action should have been accomplished</a:t>
            </a:r>
          </a:p>
          <a:p>
            <a:pPr lvl="1"/>
            <a:r>
              <a:rPr lang="en-US" dirty="0"/>
              <a:t>How it actually occurred during the mishap</a:t>
            </a:r>
          </a:p>
          <a:p>
            <a:pPr lvl="1"/>
            <a:r>
              <a:rPr lang="en-US" dirty="0"/>
              <a:t>Why the difference</a:t>
            </a:r>
          </a:p>
          <a:p>
            <a:pPr lvl="1"/>
            <a:r>
              <a:rPr lang="en-US" dirty="0"/>
              <a:t>How this contributed to the mishap</a:t>
            </a:r>
          </a:p>
          <a:p>
            <a:r>
              <a:rPr lang="en-US" dirty="0"/>
              <a:t>The last portion of each factor analysis will be a brief summary that ties the discussion together</a:t>
            </a:r>
          </a:p>
        </p:txBody>
      </p:sp>
      <p:pic>
        <p:nvPicPr>
          <p:cNvPr id="7" name="Picture 6" descr="A picture containing table, indoor, wooden, square&#10;&#10;Description automatically generated">
            <a:extLst>
              <a:ext uri="{FF2B5EF4-FFF2-40B4-BE49-F238E27FC236}">
                <a16:creationId xmlns:a16="http://schemas.microsoft.com/office/drawing/2014/main" id="{FE6C20F9-448B-C602-9F8F-C50B940AA9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8177" y="4908703"/>
            <a:ext cx="2034890" cy="1339697"/>
          </a:xfrm>
          <a:prstGeom prst="rect">
            <a:avLst/>
          </a:prstGeom>
          <a:ln>
            <a:solidFill>
              <a:schemeClr val="tx1">
                <a:lumMod val="50000"/>
                <a:lumOff val="50000"/>
              </a:schemeClr>
            </a:solidFill>
          </a:ln>
        </p:spPr>
      </p:pic>
    </p:spTree>
    <p:extLst>
      <p:ext uri="{BB962C8B-B14F-4D97-AF65-F5344CB8AC3E}">
        <p14:creationId xmlns:p14="http://schemas.microsoft.com/office/powerpoint/2010/main" val="357464944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Problem Areas:</a:t>
            </a:r>
          </a:p>
          <a:p>
            <a:r>
              <a:rPr lang="en-US" dirty="0"/>
              <a:t>Where Did You Get The Information?</a:t>
            </a:r>
          </a:p>
          <a:p>
            <a:pPr lvl="1"/>
            <a:r>
              <a:rPr lang="en-US" dirty="0"/>
              <a:t>Smith AFB now checks torque in accordance with T.O. procedures during the 300-hour phase inspection</a:t>
            </a:r>
          </a:p>
          <a:p>
            <a:pPr lvl="1"/>
            <a:r>
              <a:rPr lang="en-US" dirty="0"/>
              <a:t>W</a:t>
            </a:r>
            <a:r>
              <a:rPr lang="en-US" i="1" dirty="0"/>
              <a:t>hat is the T.O. reference for this torque check</a:t>
            </a:r>
            <a:r>
              <a:rPr lang="en-US" dirty="0"/>
              <a:t>?</a:t>
            </a:r>
          </a:p>
          <a:p>
            <a:pPr lvl="1"/>
            <a:r>
              <a:rPr lang="en-US" dirty="0"/>
              <a:t>The SIB examined documentation of widget pin removal and reinstallation in the AFTO 781As.</a:t>
            </a:r>
          </a:p>
          <a:p>
            <a:pPr lvl="1"/>
            <a:r>
              <a:rPr lang="en-US" dirty="0"/>
              <a:t>The investigation revealed the mishap aircraft (MA) was towed four times yet had no AFTO 781A documentation for pin removal / reinstallation.</a:t>
            </a:r>
          </a:p>
          <a:p>
            <a:pPr lvl="1"/>
            <a:r>
              <a:rPr lang="en-US" i="1" dirty="0"/>
              <a:t>Where does it say this is required? IAW with which T.O. and which paragraph #?</a:t>
            </a:r>
          </a:p>
          <a:p>
            <a:pPr lvl="1"/>
            <a:r>
              <a:rPr lang="en-US" i="1" dirty="0"/>
              <a:t>If you’re going to say they’re not following guidance, be sure to give the references to the guidance document(s) that is (are) not being followed</a:t>
            </a:r>
            <a:endParaRPr lang="en-US" dirty="0"/>
          </a:p>
        </p:txBody>
      </p:sp>
    </p:spTree>
    <p:extLst>
      <p:ext uri="{BB962C8B-B14F-4D97-AF65-F5344CB8AC3E}">
        <p14:creationId xmlns:p14="http://schemas.microsoft.com/office/powerpoint/2010/main" val="31219230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pPr marL="0" indent="0" algn="ctr">
              <a:buNone/>
            </a:pPr>
            <a:r>
              <a:rPr lang="en-US" sz="4000" dirty="0"/>
              <a:t>FACTORS</a:t>
            </a:r>
          </a:p>
          <a:p>
            <a:pPr marL="0" indent="0" algn="ctr">
              <a:buNone/>
            </a:pPr>
            <a:endParaRPr lang="en-US" sz="4000" dirty="0"/>
          </a:p>
          <a:p>
            <a:pPr marL="0" indent="0" algn="ctr">
              <a:buNone/>
            </a:pPr>
            <a:r>
              <a:rPr lang="en-US" sz="4000" dirty="0"/>
              <a:t>FINDINGS</a:t>
            </a:r>
          </a:p>
          <a:p>
            <a:pPr marL="0" indent="0" algn="ctr">
              <a:buNone/>
            </a:pPr>
            <a:endParaRPr lang="en-US" sz="4000" dirty="0"/>
          </a:p>
          <a:p>
            <a:pPr marL="0" indent="0" algn="ctr">
              <a:buNone/>
            </a:pPr>
            <a:r>
              <a:rPr lang="en-US" sz="4000" dirty="0"/>
              <a:t>RECOMMENDATIONS</a:t>
            </a:r>
          </a:p>
        </p:txBody>
      </p:sp>
      <p:cxnSp>
        <p:nvCxnSpPr>
          <p:cNvPr id="5" name="Straight Arrow Connector 4"/>
          <p:cNvCxnSpPr/>
          <p:nvPr/>
        </p:nvCxnSpPr>
        <p:spPr bwMode="auto">
          <a:xfrm>
            <a:off x="5943600" y="2209800"/>
            <a:ext cx="0" cy="1123950"/>
          </a:xfrm>
          <a:prstGeom prst="straightConnector1">
            <a:avLst/>
          </a:prstGeom>
          <a:solidFill>
            <a:schemeClr val="accent1"/>
          </a:solidFill>
          <a:ln w="12700" cap="flat" cmpd="sng" algn="ctr">
            <a:solidFill>
              <a:schemeClr val="accent2"/>
            </a:solidFill>
            <a:prstDash val="solid"/>
            <a:round/>
            <a:headEnd type="none" w="med" len="med"/>
            <a:tailEnd type="triangle"/>
          </a:ln>
          <a:effectLst/>
        </p:spPr>
      </p:cxnSp>
      <p:cxnSp>
        <p:nvCxnSpPr>
          <p:cNvPr id="7" name="Straight Arrow Connector 6"/>
          <p:cNvCxnSpPr/>
          <p:nvPr/>
        </p:nvCxnSpPr>
        <p:spPr bwMode="auto">
          <a:xfrm>
            <a:off x="5943600" y="4038600"/>
            <a:ext cx="0" cy="1123950"/>
          </a:xfrm>
          <a:prstGeom prst="straightConnector1">
            <a:avLst/>
          </a:prstGeom>
          <a:solidFill>
            <a:schemeClr val="accent1"/>
          </a:solidFill>
          <a:ln w="12700" cap="flat" cmpd="sng" algn="ctr">
            <a:solidFill>
              <a:schemeClr val="accent2"/>
            </a:solidFill>
            <a:prstDash val="solid"/>
            <a:round/>
            <a:headEnd type="none" w="med" len="med"/>
            <a:tailEnd type="triangle"/>
          </a:ln>
          <a:effectLst/>
        </p:spPr>
      </p:cxnSp>
    </p:spTree>
    <p:extLst>
      <p:ext uri="{BB962C8B-B14F-4D97-AF65-F5344CB8AC3E}">
        <p14:creationId xmlns:p14="http://schemas.microsoft.com/office/powerpoint/2010/main" val="364635633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Mishap Findings</a:t>
            </a:r>
          </a:p>
        </p:txBody>
      </p:sp>
    </p:spTree>
    <p:extLst>
      <p:ext uri="{BB962C8B-B14F-4D97-AF65-F5344CB8AC3E}">
        <p14:creationId xmlns:p14="http://schemas.microsoft.com/office/powerpoint/2010/main" val="58707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ISB Responsibilities</a:t>
            </a:r>
          </a:p>
        </p:txBody>
      </p:sp>
      <p:sp>
        <p:nvSpPr>
          <p:cNvPr id="3" name="Content Placeholder 2"/>
          <p:cNvSpPr>
            <a:spLocks noGrp="1"/>
          </p:cNvSpPr>
          <p:nvPr>
            <p:ph idx="1"/>
          </p:nvPr>
        </p:nvSpPr>
        <p:spPr>
          <a:xfrm>
            <a:off x="368301" y="1504950"/>
            <a:ext cx="11374966" cy="4743450"/>
          </a:xfrm>
        </p:spPr>
        <p:txBody>
          <a:bodyPr/>
          <a:lstStyle/>
          <a:p>
            <a:r>
              <a:rPr lang="en-US" dirty="0"/>
              <a:t>Overall Responsibilities</a:t>
            </a:r>
          </a:p>
          <a:p>
            <a:pPr lvl="1"/>
            <a:r>
              <a:rPr lang="en-US" dirty="0"/>
              <a:t>Convened For Class A &amp; B On-duty Mishaps </a:t>
            </a:r>
          </a:p>
          <a:p>
            <a:pPr lvl="1"/>
            <a:r>
              <a:rPr lang="en-US" dirty="0"/>
              <a:t>Convened at Wing Level</a:t>
            </a:r>
          </a:p>
          <a:p>
            <a:pPr lvl="1"/>
            <a:r>
              <a:rPr lang="en-US" dirty="0"/>
              <a:t>Convened at the location where the mishap occurred</a:t>
            </a:r>
          </a:p>
          <a:p>
            <a:pPr lvl="1"/>
            <a:r>
              <a:rPr lang="en-US" dirty="0"/>
              <a:t>At the wing which is the owning organization for the personnel or equipment</a:t>
            </a:r>
          </a:p>
          <a:p>
            <a:pPr lvl="1"/>
            <a:r>
              <a:rPr lang="en-US" dirty="0"/>
              <a:t>Gather and Preserve Evidence</a:t>
            </a:r>
          </a:p>
          <a:p>
            <a:pPr lvl="1"/>
            <a:r>
              <a:rPr lang="en-US" dirty="0"/>
              <a:t>Does </a:t>
            </a:r>
            <a:r>
              <a:rPr lang="en-US" u="sng" dirty="0"/>
              <a:t>NOT</a:t>
            </a:r>
            <a:r>
              <a:rPr lang="en-US" dirty="0"/>
              <a:t> determine mishap cause</a:t>
            </a:r>
          </a:p>
          <a:p>
            <a:pPr lvl="1"/>
            <a:r>
              <a:rPr lang="en-US" dirty="0"/>
              <a:t>Not called “Interim Safety </a:t>
            </a:r>
            <a:r>
              <a:rPr lang="en-US" i="1" dirty="0"/>
              <a:t>Investigation</a:t>
            </a:r>
            <a:r>
              <a:rPr lang="en-US" dirty="0"/>
              <a:t> Board”</a:t>
            </a:r>
          </a:p>
          <a:p>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picture containing text, sky, outdoor, sign&#10;&#10;Description automatically generated">
            <a:extLst>
              <a:ext uri="{FF2B5EF4-FFF2-40B4-BE49-F238E27FC236}">
                <a16:creationId xmlns:a16="http://schemas.microsoft.com/office/drawing/2014/main" id="{B8BF5CC5-6BB7-50ED-544A-AA2A701759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8845" y="4516243"/>
            <a:ext cx="3024222" cy="1732157"/>
          </a:xfrm>
          <a:prstGeom prst="rect">
            <a:avLst/>
          </a:prstGeom>
          <a:ln>
            <a:solidFill>
              <a:schemeClr val="tx1">
                <a:lumMod val="50000"/>
                <a:lumOff val="50000"/>
              </a:schemeClr>
            </a:solidFill>
          </a:ln>
        </p:spPr>
      </p:pic>
    </p:spTree>
    <p:extLst>
      <p:ext uri="{BB962C8B-B14F-4D97-AF65-F5344CB8AC3E}">
        <p14:creationId xmlns:p14="http://schemas.microsoft.com/office/powerpoint/2010/main" val="78713243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Statements in chronological order of each single event or condition essential in sustaining the mishap sequence</a:t>
            </a:r>
          </a:p>
          <a:p>
            <a:r>
              <a:rPr lang="en-US" dirty="0"/>
              <a:t>Findings represent the SIB's conclusions after analyzing and deliberating all the facts</a:t>
            </a:r>
          </a:p>
          <a:p>
            <a:r>
              <a:rPr lang="en-US" dirty="0"/>
              <a:t>Technique: Bullet overview of the mishap (in complete sentences) in chronological order from the first event in the sequence to the end of the mishap sequence </a:t>
            </a:r>
          </a:p>
          <a:p>
            <a:pPr lvl="1"/>
            <a:r>
              <a:rPr lang="en-US" dirty="0"/>
              <a:t>Represent the “factors” in the mishap</a:t>
            </a:r>
          </a:p>
          <a:p>
            <a:pPr lvl="1"/>
            <a:r>
              <a:rPr lang="en-US" dirty="0"/>
              <a:t>Represent the events that sustain the mishap sequence</a:t>
            </a:r>
          </a:p>
        </p:txBody>
      </p:sp>
      <p:pic>
        <p:nvPicPr>
          <p:cNvPr id="5" name="Picture 4" descr="Logo&#10;&#10;Description automatically generated">
            <a:extLst>
              <a:ext uri="{FF2B5EF4-FFF2-40B4-BE49-F238E27FC236}">
                <a16:creationId xmlns:a16="http://schemas.microsoft.com/office/drawing/2014/main" id="{86B377D2-9082-FCA8-EEE9-B7E49E912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7324" y="4195665"/>
            <a:ext cx="1685743" cy="2052736"/>
          </a:xfrm>
          <a:prstGeom prst="rect">
            <a:avLst/>
          </a:prstGeom>
          <a:ln>
            <a:solidFill>
              <a:schemeClr val="tx1">
                <a:lumMod val="50000"/>
                <a:lumOff val="50000"/>
              </a:schemeClr>
            </a:solidFill>
          </a:ln>
        </p:spPr>
      </p:pic>
    </p:spTree>
    <p:extLst>
      <p:ext uri="{BB962C8B-B14F-4D97-AF65-F5344CB8AC3E}">
        <p14:creationId xmlns:p14="http://schemas.microsoft.com/office/powerpoint/2010/main" val="71131104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List findings in time sequence, first to last </a:t>
            </a:r>
          </a:p>
          <a:p>
            <a:pPr lvl="1"/>
            <a:r>
              <a:rPr lang="en-US" dirty="0"/>
              <a:t>When it occurred, not when discovered</a:t>
            </a:r>
          </a:p>
          <a:p>
            <a:pPr lvl="1"/>
            <a:r>
              <a:rPr lang="en-US" dirty="0"/>
              <a:t>Design / T.O.s / Regulations / Training / Mishap</a:t>
            </a:r>
          </a:p>
          <a:p>
            <a:pPr lvl="1"/>
            <a:r>
              <a:rPr lang="en-US" dirty="0"/>
              <a:t>Some event sequences begin long before the actual mishap sequence with design problems, improperly written directives, or inadequate training programs:</a:t>
            </a:r>
          </a:p>
          <a:p>
            <a:pPr lvl="2"/>
            <a:r>
              <a:rPr lang="en-US" dirty="0"/>
              <a:t>Finding 1: The F-117 basic aircraft design is highly conducive to spatial disorientation.   </a:t>
            </a:r>
          </a:p>
          <a:p>
            <a:pPr lvl="2"/>
            <a:r>
              <a:rPr lang="en-US" dirty="0"/>
              <a:t>Finding 1: A known design deficiency in the KC-135 engines predisposes the third stage fan disk lugs to fractures due to high cycle fatigue (HCF). </a:t>
            </a:r>
          </a:p>
          <a:p>
            <a:r>
              <a:rPr lang="en-US" dirty="0"/>
              <a:t>The last finding ends with all damage / injury.</a:t>
            </a:r>
          </a:p>
        </p:txBody>
      </p:sp>
      <p:sp>
        <p:nvSpPr>
          <p:cNvPr id="4" name="TextBox 3">
            <a:extLst>
              <a:ext uri="{FF2B5EF4-FFF2-40B4-BE49-F238E27FC236}">
                <a16:creationId xmlns:a16="http://schemas.microsoft.com/office/drawing/2014/main" id="{367B4FA6-085F-BED8-2141-229FF3CDA5DB}"/>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7" name="Picture 6" descr="A picture containing person, hand, jigsaw puzzle, close&#10;&#10;Description automatically generated">
            <a:extLst>
              <a:ext uri="{FF2B5EF4-FFF2-40B4-BE49-F238E27FC236}">
                <a16:creationId xmlns:a16="http://schemas.microsoft.com/office/drawing/2014/main" id="{353CC49A-C43B-CBEC-2437-E845927423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2849" y="4728254"/>
            <a:ext cx="2280218" cy="1520145"/>
          </a:xfrm>
          <a:prstGeom prst="rect">
            <a:avLst/>
          </a:prstGeom>
          <a:ln>
            <a:solidFill>
              <a:schemeClr val="tx1">
                <a:lumMod val="50000"/>
                <a:lumOff val="50000"/>
              </a:schemeClr>
            </a:solidFill>
          </a:ln>
        </p:spPr>
      </p:pic>
    </p:spTree>
    <p:extLst>
      <p:ext uri="{BB962C8B-B14F-4D97-AF65-F5344CB8AC3E}">
        <p14:creationId xmlns:p14="http://schemas.microsoft.com/office/powerpoint/2010/main" val="155674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When event cannot be supported by facts, come up with reasonable measure of probability based on evidence, professional knowledge, and judgment.</a:t>
            </a:r>
          </a:p>
          <a:p>
            <a:r>
              <a:rPr lang="en-US" dirty="0"/>
              <a:t>For example:</a:t>
            </a:r>
          </a:p>
          <a:p>
            <a:pPr lvl="1"/>
            <a:r>
              <a:rPr lang="en-US" dirty="0"/>
              <a:t>Finding XX: The mishap pilot failed to recognize a continuous shallow descent, most likely due to a combination of the following reasons:</a:t>
            </a:r>
          </a:p>
          <a:p>
            <a:pPr lvl="2"/>
            <a:r>
              <a:rPr lang="en-US" dirty="0"/>
              <a:t>Channelized attention</a:t>
            </a:r>
          </a:p>
          <a:p>
            <a:pPr lvl="2"/>
            <a:r>
              <a:rPr lang="en-US" dirty="0"/>
              <a:t>Cognitive task oversaturation</a:t>
            </a:r>
          </a:p>
          <a:p>
            <a:pPr lvl="2"/>
            <a:r>
              <a:rPr lang="en-US" dirty="0"/>
              <a:t>Incorrect instrument-crosscheck</a:t>
            </a:r>
          </a:p>
        </p:txBody>
      </p:sp>
      <p:sp>
        <p:nvSpPr>
          <p:cNvPr id="2" name="Title 1"/>
          <p:cNvSpPr>
            <a:spLocks noGrp="1"/>
          </p:cNvSpPr>
          <p:nvPr>
            <p:ph type="title"/>
          </p:nvPr>
        </p:nvSpPr>
        <p:spPr/>
        <p:txBody>
          <a:bodyPr/>
          <a:lstStyle/>
          <a:p>
            <a:r>
              <a:rPr lang="en-US" dirty="0"/>
              <a:t>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TextBox 4">
            <a:extLst>
              <a:ext uri="{FF2B5EF4-FFF2-40B4-BE49-F238E27FC236}">
                <a16:creationId xmlns:a16="http://schemas.microsoft.com/office/drawing/2014/main" id="{219F9839-5612-F9FC-4D3C-436A2E721E40}"/>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8" name="Picture 7">
            <a:extLst>
              <a:ext uri="{FF2B5EF4-FFF2-40B4-BE49-F238E27FC236}">
                <a16:creationId xmlns:a16="http://schemas.microsoft.com/office/drawing/2014/main" id="{1FE3CA4F-BF2D-973F-75E0-45B223686E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6473" y="3405184"/>
            <a:ext cx="19053" cy="47632"/>
          </a:xfrm>
          <a:prstGeom prst="rect">
            <a:avLst/>
          </a:prstGeom>
        </p:spPr>
      </p:pic>
      <p:pic>
        <p:nvPicPr>
          <p:cNvPr id="10" name="Picture 9" descr="A picture containing text, sky, sign, outdoor&#10;&#10;Description automatically generated">
            <a:extLst>
              <a:ext uri="{FF2B5EF4-FFF2-40B4-BE49-F238E27FC236}">
                <a16:creationId xmlns:a16="http://schemas.microsoft.com/office/drawing/2014/main" id="{D87C15ED-9834-4AD3-FBC8-E4AA5CC9D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7077" y="4505092"/>
            <a:ext cx="2645990" cy="1743307"/>
          </a:xfrm>
          <a:prstGeom prst="rect">
            <a:avLst/>
          </a:prstGeom>
          <a:ln>
            <a:solidFill>
              <a:schemeClr val="tx1">
                <a:lumMod val="50000"/>
                <a:lumOff val="50000"/>
              </a:schemeClr>
            </a:solidFill>
          </a:ln>
        </p:spPr>
      </p:pic>
    </p:spTree>
    <p:extLst>
      <p:ext uri="{BB962C8B-B14F-4D97-AF65-F5344CB8AC3E}">
        <p14:creationId xmlns:p14="http://schemas.microsoft.com/office/powerpoint/2010/main" val="30001685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Before the first Findings session: </a:t>
            </a:r>
          </a:p>
          <a:p>
            <a:pPr lvl="1"/>
            <a:r>
              <a:rPr lang="en-US" dirty="0"/>
              <a:t>Ask IO or AFSEC rep to draft initial set of findings based on discussions to date</a:t>
            </a:r>
          </a:p>
          <a:p>
            <a:r>
              <a:rPr lang="en-US" dirty="0"/>
              <a:t>As a rule of thumb, expect between 8-15 findings</a:t>
            </a:r>
          </a:p>
          <a:p>
            <a:r>
              <a:rPr lang="en-US" dirty="0"/>
              <a:t>If you've got more findings than that (typically, SIBs initially have too many findings) it's likely some findings can be combined or deleted</a:t>
            </a:r>
          </a:p>
          <a:p>
            <a:r>
              <a:rPr lang="en-US" dirty="0"/>
              <a:t>Don’t confuse mishap severity with the number of findings required</a:t>
            </a:r>
          </a:p>
        </p:txBody>
      </p:sp>
      <p:pic>
        <p:nvPicPr>
          <p:cNvPr id="5" name="Picture 4" descr="A picture containing indoor, accessory&#10;&#10;Description automatically generated">
            <a:extLst>
              <a:ext uri="{FF2B5EF4-FFF2-40B4-BE49-F238E27FC236}">
                <a16:creationId xmlns:a16="http://schemas.microsoft.com/office/drawing/2014/main" id="{8BFF951A-2868-9EFE-EABA-C630A41AE0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6861" y="4705814"/>
            <a:ext cx="2146205" cy="1542585"/>
          </a:xfrm>
          <a:prstGeom prst="rect">
            <a:avLst/>
          </a:prstGeom>
          <a:ln>
            <a:solidFill>
              <a:schemeClr val="tx1">
                <a:lumMod val="50000"/>
                <a:lumOff val="50000"/>
              </a:schemeClr>
            </a:solidFill>
          </a:ln>
        </p:spPr>
      </p:pic>
    </p:spTree>
    <p:extLst>
      <p:ext uri="{BB962C8B-B14F-4D97-AF65-F5344CB8AC3E}">
        <p14:creationId xmlns:p14="http://schemas.microsoft.com/office/powerpoint/2010/main" val="355454593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Causes</a:t>
            </a:r>
          </a:p>
        </p:txBody>
      </p:sp>
    </p:spTree>
    <p:extLst>
      <p:ext uri="{BB962C8B-B14F-4D97-AF65-F5344CB8AC3E}">
        <p14:creationId xmlns:p14="http://schemas.microsoft.com/office/powerpoint/2010/main" val="102603244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Causes are those factors / findings that singularly or in combination with other causes resulted in the damage or injury</a:t>
            </a:r>
          </a:p>
          <a:p>
            <a:r>
              <a:rPr lang="en-US" dirty="0"/>
              <a:t>According to DAFI 91-204, Cause is defined as:</a:t>
            </a:r>
          </a:p>
          <a:p>
            <a:pPr lvl="1"/>
            <a:r>
              <a:rPr lang="en-US" i="1" dirty="0"/>
              <a:t>… is a deficiency, which if corrected, eliminated, or avoided, would likely have prevented or mitigated the event damage or injury.  In most instances a causal deficiency is correctable by commanders, supervisors, or individuals. </a:t>
            </a:r>
          </a:p>
          <a:p>
            <a:r>
              <a:rPr lang="en-US" dirty="0"/>
              <a:t>According to DAFI 91-204, Causal Findings are defined as:</a:t>
            </a:r>
          </a:p>
          <a:p>
            <a:pPr lvl="1"/>
            <a:r>
              <a:rPr lang="en-US" i="1" dirty="0"/>
              <a:t>… are deficiencies in the mishap sequence, which if corrected, eliminated, or avoided, would likely have prevented or mitigated the damage or injury.</a:t>
            </a:r>
          </a:p>
          <a:p>
            <a:r>
              <a:rPr lang="en-US" dirty="0"/>
              <a:t>Mishaps can have multiple causal factors and findings</a:t>
            </a:r>
          </a:p>
          <a:p>
            <a:r>
              <a:rPr lang="en-US" dirty="0"/>
              <a:t>The intent of identifying causal parties in an investigation is to identify the point where corrective action is needed, not to place blame</a:t>
            </a:r>
          </a:p>
        </p:txBody>
      </p:sp>
    </p:spTree>
    <p:extLst>
      <p:ext uri="{BB962C8B-B14F-4D97-AF65-F5344CB8AC3E}">
        <p14:creationId xmlns:p14="http://schemas.microsoft.com/office/powerpoint/2010/main" val="236761977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Findings which sustained the mishap sequence, but were normal to the situation (i.e., Expected Result), are not causal</a:t>
            </a:r>
          </a:p>
          <a:p>
            <a:r>
              <a:rPr lang="en-US" dirty="0"/>
              <a:t>For example … </a:t>
            </a:r>
          </a:p>
          <a:p>
            <a:pPr lvl="1"/>
            <a:r>
              <a:rPr lang="en-US" dirty="0"/>
              <a:t>An engine failure occurring after a fuel boost pump failure is an Expected Result and not causal </a:t>
            </a:r>
          </a:p>
          <a:p>
            <a:r>
              <a:rPr lang="en-US" dirty="0"/>
              <a:t>CAUSE and EFFECT relationship</a:t>
            </a:r>
          </a:p>
          <a:p>
            <a:pPr lvl="1"/>
            <a:r>
              <a:rPr lang="en-US" dirty="0"/>
              <a:t>Cause = “Why” it happened</a:t>
            </a:r>
          </a:p>
          <a:p>
            <a:pPr lvl="1"/>
            <a:r>
              <a:rPr lang="en-US" dirty="0"/>
              <a:t>Effect = “What” happened</a:t>
            </a:r>
          </a:p>
          <a:p>
            <a:r>
              <a:rPr lang="en-US" dirty="0">
                <a:solidFill>
                  <a:schemeClr val="accent1"/>
                </a:solidFill>
              </a:rPr>
              <a:t>Pilot over-</a:t>
            </a:r>
            <a:r>
              <a:rPr lang="en-US" dirty="0" err="1">
                <a:solidFill>
                  <a:schemeClr val="accent1"/>
                </a:solidFill>
              </a:rPr>
              <a:t>Gs</a:t>
            </a:r>
            <a:r>
              <a:rPr lang="en-US" dirty="0">
                <a:solidFill>
                  <a:schemeClr val="accent1"/>
                </a:solidFill>
              </a:rPr>
              <a:t> aircraft, wings depart</a:t>
            </a:r>
          </a:p>
          <a:p>
            <a:pPr lvl="1"/>
            <a:r>
              <a:rPr lang="en-US" dirty="0"/>
              <a:t>Cause = </a:t>
            </a:r>
            <a:r>
              <a:rPr lang="en-US" dirty="0">
                <a:solidFill>
                  <a:schemeClr val="accent1"/>
                </a:solidFill>
              </a:rPr>
              <a:t>Pilot over-G </a:t>
            </a:r>
          </a:p>
          <a:p>
            <a:pPr lvl="1"/>
            <a:r>
              <a:rPr lang="en-US" dirty="0"/>
              <a:t>Effect = </a:t>
            </a:r>
            <a:r>
              <a:rPr lang="en-US" dirty="0">
                <a:solidFill>
                  <a:schemeClr val="accent1"/>
                </a:solidFill>
              </a:rPr>
              <a:t>Wings departing </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7267" y="3695700"/>
            <a:ext cx="3585800" cy="2186080"/>
          </a:xfrm>
          <a:prstGeom prst="rect">
            <a:avLst/>
          </a:prstGeom>
          <a:ln>
            <a:solidFill>
              <a:schemeClr val="bg2">
                <a:lumMod val="60000"/>
                <a:lumOff val="40000"/>
              </a:schemeClr>
            </a:solidFill>
          </a:ln>
        </p:spPr>
      </p:pic>
      <p:sp>
        <p:nvSpPr>
          <p:cNvPr id="5" name="TextBox 4">
            <a:extLst>
              <a:ext uri="{FF2B5EF4-FFF2-40B4-BE49-F238E27FC236}">
                <a16:creationId xmlns:a16="http://schemas.microsoft.com/office/drawing/2014/main" id="{E363EFE0-73F8-15AA-EE52-21A42B866D27}"/>
              </a:ext>
            </a:extLst>
          </p:cNvPr>
          <p:cNvSpPr txBox="1"/>
          <p:nvPr/>
        </p:nvSpPr>
        <p:spPr>
          <a:xfrm>
            <a:off x="9640036" y="5915025"/>
            <a:ext cx="2103231" cy="307777"/>
          </a:xfrm>
          <a:prstGeom prst="rect">
            <a:avLst/>
          </a:prstGeom>
          <a:noFill/>
        </p:spPr>
        <p:txBody>
          <a:bodyPr wrap="square" rtlCol="0">
            <a:spAutoFit/>
          </a:bodyPr>
          <a:lstStyle/>
          <a:p>
            <a:r>
              <a:rPr lang="en-US" dirty="0"/>
              <a:t>*Flight Mishap Example</a:t>
            </a:r>
          </a:p>
        </p:txBody>
      </p:sp>
    </p:spTree>
    <p:extLst>
      <p:ext uri="{BB962C8B-B14F-4D97-AF65-F5344CB8AC3E}">
        <p14:creationId xmlns:p14="http://schemas.microsoft.com/office/powerpoint/2010/main" val="49205210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Apply the reasonable person, reasonable publication, reasonable part concept when determining a cause</a:t>
            </a:r>
          </a:p>
          <a:p>
            <a:pPr lvl="1"/>
            <a:r>
              <a:rPr lang="en-US" dirty="0"/>
              <a:t>If performance or judgment was reasonable considering the circumstances, do not assign cause</a:t>
            </a:r>
          </a:p>
          <a:p>
            <a:pPr lvl="1"/>
            <a:r>
              <a:rPr lang="en-US" dirty="0"/>
              <a:t>If personal action was “reasonable” based on training received or published guidance, that action can not be causal, although deficient training or guidance might be</a:t>
            </a:r>
          </a:p>
          <a:p>
            <a:pPr lvl="1"/>
            <a:r>
              <a:rPr lang="en-US" dirty="0"/>
              <a:t>Refer to DAFI 91-204, Paragraph 8.6.1. for more information</a:t>
            </a:r>
          </a:p>
        </p:txBody>
      </p:sp>
      <p:pic>
        <p:nvPicPr>
          <p:cNvPr id="5" name="Picture 4" descr="Diagram&#10;&#10;Description automatically generated with medium confidence">
            <a:extLst>
              <a:ext uri="{FF2B5EF4-FFF2-40B4-BE49-F238E27FC236}">
                <a16:creationId xmlns:a16="http://schemas.microsoft.com/office/drawing/2014/main" id="{A483294D-09C3-335E-2EA2-E0504B2003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1339" y="4319587"/>
            <a:ext cx="2880696" cy="1928813"/>
          </a:xfrm>
          <a:prstGeom prst="rect">
            <a:avLst/>
          </a:prstGeom>
        </p:spPr>
      </p:pic>
    </p:spTree>
    <p:extLst>
      <p:ext uri="{BB962C8B-B14F-4D97-AF65-F5344CB8AC3E}">
        <p14:creationId xmlns:p14="http://schemas.microsoft.com/office/powerpoint/2010/main" val="347934206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 Example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The Scenario: An F-15 was on a red X for a hydraulic leak which required maintenance to replace the number one hydraulic gear box.  During maintenance just prior to the mishap flight, a B-nut to the number one hydraulic gear box input side was under torqued because of ambiguous wording in the T.O.XXX, X.X.X.  The T.O. does not present a specific torque setting but simply states “tighten two turns after hand tight is achieved.” </a:t>
            </a:r>
          </a:p>
          <a:p>
            <a:r>
              <a:rPr lang="en-US" dirty="0"/>
              <a:t>The aircraft took off, on departure the pilot got a number one engine fire light due to hydraulic fluid leaking from the under torqued B-Nut igniting in the engine bay.  The pilot properly shutdown the engine IAW T.O. 1F-15A-1, declared an emergency and initiated an emergency return to the airfield. </a:t>
            </a:r>
          </a:p>
        </p:txBody>
      </p:sp>
      <p:sp>
        <p:nvSpPr>
          <p:cNvPr id="4" name="TextBox 3">
            <a:extLst>
              <a:ext uri="{FF2B5EF4-FFF2-40B4-BE49-F238E27FC236}">
                <a16:creationId xmlns:a16="http://schemas.microsoft.com/office/drawing/2014/main" id="{B4DF0EFE-4919-A77C-812D-37548F1390E9}"/>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7" name="Picture 6" descr="Text&#10;&#10;Description automatically generated">
            <a:extLst>
              <a:ext uri="{FF2B5EF4-FFF2-40B4-BE49-F238E27FC236}">
                <a16:creationId xmlns:a16="http://schemas.microsoft.com/office/drawing/2014/main" id="{F1F81D88-F3EF-B47E-4457-146AB3F021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2711" y="4553990"/>
            <a:ext cx="1700355" cy="1694410"/>
          </a:xfrm>
          <a:prstGeom prst="rect">
            <a:avLst/>
          </a:prstGeom>
          <a:ln>
            <a:solidFill>
              <a:schemeClr val="tx1">
                <a:lumMod val="50000"/>
                <a:lumOff val="50000"/>
              </a:schemeClr>
            </a:solidFill>
          </a:ln>
        </p:spPr>
      </p:pic>
    </p:spTree>
    <p:extLst>
      <p:ext uri="{BB962C8B-B14F-4D97-AF65-F5344CB8AC3E}">
        <p14:creationId xmlns:p14="http://schemas.microsoft.com/office/powerpoint/2010/main" val="38256730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Findings Example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On approximately a one mile final, tower called the pilot and requested the number of souls on board and fuel remaining.  While answering the radio call the pilot allowed the aircraft to get slow which resulted in a high sink rate. The aircraft touched down in the overrun and the left main gear collapsed due to overload from the excessive sink rate which exceeded the design limited of the gear.  With the left main landing gear collapsed the aircraft departed the left side of the runway approximately 1000 ft. past the overrun and sustained Class A damage to the left wing.  The pilot egressed uneventfully. </a:t>
            </a:r>
          </a:p>
        </p:txBody>
      </p:sp>
      <p:sp>
        <p:nvSpPr>
          <p:cNvPr id="5" name="TextBox 4">
            <a:extLst>
              <a:ext uri="{FF2B5EF4-FFF2-40B4-BE49-F238E27FC236}">
                <a16:creationId xmlns:a16="http://schemas.microsoft.com/office/drawing/2014/main" id="{DE37D6B4-2E87-9265-C3C4-C2962F437D98}"/>
              </a:ext>
            </a:extLst>
          </p:cNvPr>
          <p:cNvSpPr txBox="1"/>
          <p:nvPr/>
        </p:nvSpPr>
        <p:spPr>
          <a:xfrm>
            <a:off x="626532" y="5940623"/>
            <a:ext cx="2103231" cy="307777"/>
          </a:xfrm>
          <a:prstGeom prst="rect">
            <a:avLst/>
          </a:prstGeom>
          <a:noFill/>
        </p:spPr>
        <p:txBody>
          <a:bodyPr wrap="square" rtlCol="0">
            <a:spAutoFit/>
          </a:bodyPr>
          <a:lstStyle/>
          <a:p>
            <a:r>
              <a:rPr lang="en-US" dirty="0"/>
              <a:t>*Flight Mishap Example</a:t>
            </a:r>
          </a:p>
        </p:txBody>
      </p:sp>
      <p:pic>
        <p:nvPicPr>
          <p:cNvPr id="8" name="Picture 7" descr="Text&#10;&#10;Description automatically generated">
            <a:extLst>
              <a:ext uri="{FF2B5EF4-FFF2-40B4-BE49-F238E27FC236}">
                <a16:creationId xmlns:a16="http://schemas.microsoft.com/office/drawing/2014/main" id="{985E5CB2-B122-2771-F90B-08AED6808E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6506" y="4513432"/>
            <a:ext cx="3133193" cy="1735629"/>
          </a:xfrm>
          <a:prstGeom prst="rect">
            <a:avLst/>
          </a:prstGeom>
          <a:ln>
            <a:solidFill>
              <a:schemeClr val="tx1">
                <a:lumMod val="50000"/>
                <a:lumOff val="50000"/>
              </a:schemeClr>
            </a:solidFill>
          </a:ln>
        </p:spPr>
      </p:pic>
    </p:spTree>
    <p:extLst>
      <p:ext uri="{BB962C8B-B14F-4D97-AF65-F5344CB8AC3E}">
        <p14:creationId xmlns:p14="http://schemas.microsoft.com/office/powerpoint/2010/main" val="1456224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ISB Responsibilities</a:t>
            </a:r>
          </a:p>
        </p:txBody>
      </p:sp>
      <p:sp>
        <p:nvSpPr>
          <p:cNvPr id="3" name="Content Placeholder 2"/>
          <p:cNvSpPr>
            <a:spLocks noGrp="1"/>
          </p:cNvSpPr>
          <p:nvPr>
            <p:ph idx="1"/>
          </p:nvPr>
        </p:nvSpPr>
        <p:spPr>
          <a:xfrm>
            <a:off x="368301" y="1504950"/>
            <a:ext cx="11374966" cy="4743450"/>
          </a:xfrm>
        </p:spPr>
        <p:txBody>
          <a:bodyPr/>
          <a:lstStyle/>
          <a:p>
            <a:r>
              <a:rPr lang="en-US" dirty="0"/>
              <a:t>Major Responsibilities</a:t>
            </a:r>
          </a:p>
          <a:p>
            <a:pPr lvl="1"/>
            <a:r>
              <a:rPr lang="en-US" dirty="0"/>
              <a:t>Assume “control” of the mishap </a:t>
            </a:r>
            <a:r>
              <a:rPr lang="en-US" i="1" dirty="0"/>
              <a:t>wreckage</a:t>
            </a:r>
          </a:p>
          <a:p>
            <a:pPr lvl="2"/>
            <a:r>
              <a:rPr lang="en-US" dirty="0"/>
              <a:t>*Do not assume control of the mishap </a:t>
            </a:r>
            <a:r>
              <a:rPr lang="en-US" i="1" dirty="0"/>
              <a:t>site</a:t>
            </a:r>
            <a:r>
              <a:rPr lang="en-US" dirty="0"/>
              <a:t>	</a:t>
            </a:r>
          </a:p>
          <a:p>
            <a:pPr lvl="2"/>
            <a:r>
              <a:rPr lang="en-US" dirty="0"/>
              <a:t>Preserve perishable evidence</a:t>
            </a:r>
          </a:p>
          <a:p>
            <a:pPr lvl="1"/>
            <a:r>
              <a:rPr lang="en-US" dirty="0"/>
              <a:t>Gather and secure ops, MX, medical evidence, etc. </a:t>
            </a:r>
          </a:p>
          <a:p>
            <a:pPr lvl="1"/>
            <a:r>
              <a:rPr lang="en-US" dirty="0"/>
              <a:t>Make initial determination of mishap category</a:t>
            </a:r>
          </a:p>
          <a:p>
            <a:pPr lvl="1"/>
            <a:r>
              <a:rPr lang="en-US" dirty="0"/>
              <a:t>Accomplish preliminary mishap reporting</a:t>
            </a:r>
          </a:p>
          <a:p>
            <a:pPr lvl="1"/>
            <a:r>
              <a:rPr lang="en-US" dirty="0"/>
              <a:t>Photograph mishap site, wreckage, human remains</a:t>
            </a:r>
          </a:p>
          <a:p>
            <a:pPr lvl="1"/>
            <a:r>
              <a:rPr lang="en-US" dirty="0"/>
              <a:t>Conduct initial interviews – gathering the “</a:t>
            </a:r>
            <a:r>
              <a:rPr lang="en-US" i="1" dirty="0"/>
              <a:t>what</a:t>
            </a:r>
            <a:r>
              <a:rPr lang="en-US" dirty="0"/>
              <a:t> happened?” information	</a:t>
            </a:r>
          </a:p>
          <a:p>
            <a:pPr lvl="1"/>
            <a:r>
              <a:rPr lang="en-US" dirty="0"/>
              <a:t>Initial site diagram</a:t>
            </a:r>
          </a:p>
          <a:p>
            <a:pPr lvl="1"/>
            <a:r>
              <a:rPr lang="en-US" dirty="0"/>
              <a:t>Prepare for arrival of the Safety Investigation Board (and the Wing / Safety or Delta / Safety)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09785144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Scenario – Factors / Findings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What are the possible Factors in the mishap? </a:t>
            </a:r>
          </a:p>
          <a:p>
            <a:r>
              <a:rPr lang="en-US" dirty="0"/>
              <a:t>What are the possible Findings in the mishap? </a:t>
            </a:r>
          </a:p>
        </p:txBody>
      </p:sp>
      <p:pic>
        <p:nvPicPr>
          <p:cNvPr id="5" name="Picture 4" descr="A picture containing person&#10;&#10;Description automatically generated">
            <a:extLst>
              <a:ext uri="{FF2B5EF4-FFF2-40B4-BE49-F238E27FC236}">
                <a16:creationId xmlns:a16="http://schemas.microsoft.com/office/drawing/2014/main" id="{5B890B1A-008C-30D7-4A53-3D85BBDD96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46951" y="4895385"/>
            <a:ext cx="2718516" cy="1343489"/>
          </a:xfrm>
          <a:prstGeom prst="rect">
            <a:avLst/>
          </a:prstGeom>
          <a:ln>
            <a:solidFill>
              <a:schemeClr val="tx1">
                <a:lumMod val="50000"/>
                <a:lumOff val="50000"/>
              </a:schemeClr>
            </a:solidFill>
          </a:ln>
        </p:spPr>
      </p:pic>
    </p:spTree>
    <p:extLst>
      <p:ext uri="{BB962C8B-B14F-4D97-AF65-F5344CB8AC3E}">
        <p14:creationId xmlns:p14="http://schemas.microsoft.com/office/powerpoint/2010/main" val="1394774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Scenario – Factors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T.O. Guidance</a:t>
            </a:r>
          </a:p>
          <a:p>
            <a:r>
              <a:rPr lang="en-US"/>
              <a:t>Mishap Pilot’s (MP’s) Approach</a:t>
            </a:r>
            <a:endParaRPr lang="en-US" dirty="0"/>
          </a:p>
        </p:txBody>
      </p:sp>
      <p:pic>
        <p:nvPicPr>
          <p:cNvPr id="5" name="Picture 4" descr="A picture containing text, electronics, close&#10;&#10;Description automatically generated">
            <a:extLst>
              <a:ext uri="{FF2B5EF4-FFF2-40B4-BE49-F238E27FC236}">
                <a16:creationId xmlns:a16="http://schemas.microsoft.com/office/drawing/2014/main" id="{12966318-942A-8AC3-D694-3D5627A0D9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4429" y="4623776"/>
            <a:ext cx="2458638" cy="1624624"/>
          </a:xfrm>
          <a:prstGeom prst="rect">
            <a:avLst/>
          </a:prstGeom>
          <a:ln>
            <a:solidFill>
              <a:schemeClr val="tx1">
                <a:lumMod val="50000"/>
                <a:lumOff val="50000"/>
              </a:schemeClr>
            </a:solidFill>
          </a:ln>
        </p:spPr>
      </p:pic>
    </p:spTree>
    <p:extLst>
      <p:ext uri="{BB962C8B-B14F-4D97-AF65-F5344CB8AC3E}">
        <p14:creationId xmlns:p14="http://schemas.microsoft.com/office/powerpoint/2010/main" val="29188113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Recommendations</a:t>
            </a:r>
          </a:p>
        </p:txBody>
      </p:sp>
    </p:spTree>
    <p:extLst>
      <p:ext uri="{BB962C8B-B14F-4D97-AF65-F5344CB8AC3E}">
        <p14:creationId xmlns:p14="http://schemas.microsoft.com/office/powerpoint/2010/main" val="103170894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altLang="en-US" dirty="0"/>
              <a:t>Recommendations are feasible and effective solutions to eliminate identified hazards, or if the hazard cannot be eliminated, to mitigate the hazard’s potential consequences </a:t>
            </a:r>
          </a:p>
          <a:p>
            <a:r>
              <a:rPr lang="en-US" altLang="en-US" dirty="0"/>
              <a:t>Recommendations should target one or more of the hazards identified and documented during the investigation</a:t>
            </a:r>
          </a:p>
          <a:p>
            <a:r>
              <a:rPr lang="en-US" altLang="en-US" dirty="0"/>
              <a:t>All mishap investigations </a:t>
            </a:r>
            <a:r>
              <a:rPr lang="en-US" altLang="en-US" u="sng" dirty="0"/>
              <a:t>should</a:t>
            </a:r>
            <a:r>
              <a:rPr lang="en-US" altLang="en-US" dirty="0"/>
              <a:t> include recommendations to prevent future mishaps</a:t>
            </a:r>
          </a:p>
        </p:txBody>
      </p:sp>
      <p:pic>
        <p:nvPicPr>
          <p:cNvPr id="5" name="Picture 4" descr="Text&#10;&#10;Description automatically generated with low confidence">
            <a:extLst>
              <a:ext uri="{FF2B5EF4-FFF2-40B4-BE49-F238E27FC236}">
                <a16:creationId xmlns:a16="http://schemas.microsoft.com/office/drawing/2014/main" id="{B1F9F050-1AB9-455B-B723-4429A2B057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7587" y="4800398"/>
            <a:ext cx="4515480" cy="1448002"/>
          </a:xfrm>
          <a:prstGeom prst="rect">
            <a:avLst/>
          </a:prstGeom>
          <a:ln>
            <a:solidFill>
              <a:schemeClr val="tx1">
                <a:lumMod val="50000"/>
                <a:lumOff val="50000"/>
              </a:schemeClr>
            </a:solidFill>
          </a:ln>
        </p:spPr>
      </p:pic>
    </p:spTree>
    <p:extLst>
      <p:ext uri="{BB962C8B-B14F-4D97-AF65-F5344CB8AC3E}">
        <p14:creationId xmlns:p14="http://schemas.microsoft.com/office/powerpoint/2010/main" val="386411019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pPr eaLnBrk="1" hangingPunct="1">
              <a:spcBef>
                <a:spcPct val="0"/>
              </a:spcBef>
              <a:defRPr/>
            </a:pPr>
            <a:r>
              <a:rPr lang="en-US" altLang="en-US" dirty="0"/>
              <a:t>Technique</a:t>
            </a:r>
          </a:p>
          <a:p>
            <a:pPr marL="623888" lvl="2" indent="-285750">
              <a:spcBef>
                <a:spcPct val="50000"/>
              </a:spcBef>
              <a:defRPr/>
            </a:pPr>
            <a:r>
              <a:rPr lang="en-US" altLang="en-US" dirty="0"/>
              <a:t>What are you trying to get the recommendations to accomplish?  List that before starting to finalize the recommendation wording </a:t>
            </a:r>
          </a:p>
          <a:p>
            <a:pPr marL="623888" lvl="2" indent="-285750">
              <a:spcBef>
                <a:spcPct val="50000"/>
              </a:spcBef>
              <a:defRPr/>
            </a:pPr>
            <a:r>
              <a:rPr lang="en-US" altLang="en-US" dirty="0"/>
              <a:t>Look at like recommendations in AFSAS.  How were they worded?</a:t>
            </a:r>
          </a:p>
        </p:txBody>
      </p:sp>
      <p:pic>
        <p:nvPicPr>
          <p:cNvPr id="5" name="Picture 4" descr="Icon&#10;&#10;Description automatically generated">
            <a:extLst>
              <a:ext uri="{FF2B5EF4-FFF2-40B4-BE49-F238E27FC236}">
                <a16:creationId xmlns:a16="http://schemas.microsoft.com/office/drawing/2014/main" id="{1E3A3461-AD90-AEC4-FC09-ECF6D84223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7991" y="4505093"/>
            <a:ext cx="2945076" cy="1743307"/>
          </a:xfrm>
          <a:prstGeom prst="rect">
            <a:avLst/>
          </a:prstGeom>
          <a:ln>
            <a:solidFill>
              <a:schemeClr val="tx1">
                <a:lumMod val="50000"/>
                <a:lumOff val="50000"/>
              </a:schemeClr>
            </a:solidFill>
          </a:ln>
        </p:spPr>
      </p:pic>
    </p:spTree>
    <p:extLst>
      <p:ext uri="{BB962C8B-B14F-4D97-AF65-F5344CB8AC3E}">
        <p14:creationId xmlns:p14="http://schemas.microsoft.com/office/powerpoint/2010/main" val="209079526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pPr eaLnBrk="1" hangingPunct="1">
              <a:spcBef>
                <a:spcPct val="0"/>
              </a:spcBef>
            </a:pPr>
            <a:r>
              <a:rPr lang="en-US" altLang="en-US" dirty="0"/>
              <a:t>To eliminate or mitigate the identified hazards consider the following</a:t>
            </a:r>
          </a:p>
          <a:p>
            <a:pPr lvl="1"/>
            <a:r>
              <a:rPr lang="en-US" altLang="en-US" dirty="0"/>
              <a:t>Design (Implement a fixed gear)</a:t>
            </a:r>
          </a:p>
          <a:p>
            <a:pPr lvl="1"/>
            <a:r>
              <a:rPr lang="en-US" altLang="en-US" dirty="0"/>
              <a:t>Incorporate Safety Devices (Implement an auto-extend system)</a:t>
            </a:r>
          </a:p>
          <a:p>
            <a:pPr lvl="1"/>
            <a:r>
              <a:rPr lang="en-US" altLang="en-US" dirty="0"/>
              <a:t>Provide Warning Devices (Implement cockpit warning lights)</a:t>
            </a:r>
          </a:p>
          <a:p>
            <a:pPr lvl="1"/>
            <a:r>
              <a:rPr lang="en-US" altLang="en-US" dirty="0"/>
              <a:t>Develop Training and Procedures (Improve the checklist or its use via training with instructors and in simulators.  </a:t>
            </a:r>
            <a:r>
              <a:rPr lang="en-US" altLang="en-US"/>
              <a:t>Ex:  Mandate </a:t>
            </a:r>
            <a:r>
              <a:rPr lang="en-US" altLang="en-US" dirty="0"/>
              <a:t>use of personal protective equipment.)</a:t>
            </a:r>
          </a:p>
        </p:txBody>
      </p:sp>
      <p:pic>
        <p:nvPicPr>
          <p:cNvPr id="5" name="Picture 4">
            <a:extLst>
              <a:ext uri="{FF2B5EF4-FFF2-40B4-BE49-F238E27FC236}">
                <a16:creationId xmlns:a16="http://schemas.microsoft.com/office/drawing/2014/main" id="{D5D79425-93CB-3ECE-E54F-9E42BEBB12B5}"/>
              </a:ext>
            </a:extLst>
          </p:cNvPr>
          <p:cNvPicPr>
            <a:picLocks noChangeAspect="1"/>
          </p:cNvPicPr>
          <p:nvPr/>
        </p:nvPicPr>
        <p:blipFill>
          <a:blip r:embed="rId3"/>
          <a:stretch>
            <a:fillRect/>
          </a:stretch>
        </p:blipFill>
        <p:spPr>
          <a:xfrm>
            <a:off x="6091237" y="3424237"/>
            <a:ext cx="9526" cy="9526"/>
          </a:xfrm>
          <a:prstGeom prst="rect">
            <a:avLst/>
          </a:prstGeom>
        </p:spPr>
      </p:pic>
      <p:pic>
        <p:nvPicPr>
          <p:cNvPr id="8" name="Picture 7" descr="Logo&#10;&#10;Description automatically generated">
            <a:extLst>
              <a:ext uri="{FF2B5EF4-FFF2-40B4-BE49-F238E27FC236}">
                <a16:creationId xmlns:a16="http://schemas.microsoft.com/office/drawing/2014/main" id="{102ED540-1297-CBF1-DF51-7C1D024D1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3395" y="4360126"/>
            <a:ext cx="2419672" cy="1888273"/>
          </a:xfrm>
          <a:prstGeom prst="rect">
            <a:avLst/>
          </a:prstGeom>
          <a:ln>
            <a:solidFill>
              <a:schemeClr val="tx1">
                <a:lumMod val="50000"/>
                <a:lumOff val="50000"/>
              </a:schemeClr>
            </a:solidFill>
          </a:ln>
        </p:spPr>
      </p:pic>
    </p:spTree>
    <p:extLst>
      <p:ext uri="{BB962C8B-B14F-4D97-AF65-F5344CB8AC3E}">
        <p14:creationId xmlns:p14="http://schemas.microsoft.com/office/powerpoint/2010/main" val="332065652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altLang="en-US" dirty="0"/>
              <a:t>The scenario and Possible Recommendations:</a:t>
            </a:r>
          </a:p>
          <a:p>
            <a:pPr lvl="1"/>
            <a:r>
              <a:rPr lang="en-US" altLang="en-US" dirty="0"/>
              <a:t>Fix the ambiguity in the T.O. </a:t>
            </a:r>
          </a:p>
          <a:p>
            <a:pPr lvl="1"/>
            <a:r>
              <a:rPr lang="en-US" altLang="en-US" dirty="0"/>
              <a:t>Require the B-nut be safety wired </a:t>
            </a:r>
          </a:p>
        </p:txBody>
      </p:sp>
      <p:pic>
        <p:nvPicPr>
          <p:cNvPr id="5" name="Picture 4">
            <a:extLst>
              <a:ext uri="{FF2B5EF4-FFF2-40B4-BE49-F238E27FC236}">
                <a16:creationId xmlns:a16="http://schemas.microsoft.com/office/drawing/2014/main" id="{03E99146-D295-04DB-DF5F-26554E08DA9E}"/>
              </a:ext>
            </a:extLst>
          </p:cNvPr>
          <p:cNvPicPr>
            <a:picLocks noChangeAspect="1"/>
          </p:cNvPicPr>
          <p:nvPr/>
        </p:nvPicPr>
        <p:blipFill>
          <a:blip r:embed="rId3"/>
          <a:stretch>
            <a:fillRect/>
          </a:stretch>
        </p:blipFill>
        <p:spPr>
          <a:xfrm>
            <a:off x="6091237" y="3424237"/>
            <a:ext cx="9526" cy="9526"/>
          </a:xfrm>
          <a:prstGeom prst="rect">
            <a:avLst/>
          </a:prstGeom>
        </p:spPr>
      </p:pic>
      <p:pic>
        <p:nvPicPr>
          <p:cNvPr id="9" name="Picture 8" descr="A pair of hands holding a seedling&#10;&#10;Description automatically generated with low confidence">
            <a:extLst>
              <a:ext uri="{FF2B5EF4-FFF2-40B4-BE49-F238E27FC236}">
                <a16:creationId xmlns:a16="http://schemas.microsoft.com/office/drawing/2014/main" id="{192BD687-8B43-AFCF-4D4D-EB06FB98F5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0254" y="4464848"/>
            <a:ext cx="2692813" cy="1783552"/>
          </a:xfrm>
          <a:prstGeom prst="rect">
            <a:avLst/>
          </a:prstGeom>
          <a:ln>
            <a:solidFill>
              <a:schemeClr val="tx1">
                <a:lumMod val="50000"/>
                <a:lumOff val="50000"/>
              </a:schemeClr>
            </a:solidFill>
          </a:ln>
        </p:spPr>
      </p:pic>
    </p:spTree>
    <p:extLst>
      <p:ext uri="{BB962C8B-B14F-4D97-AF65-F5344CB8AC3E}">
        <p14:creationId xmlns:p14="http://schemas.microsoft.com/office/powerpoint/2010/main" val="153905012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pPr>
              <a:defRPr/>
            </a:pPr>
            <a:r>
              <a:rPr lang="en-US" altLang="en-US" dirty="0"/>
              <a:t>Recommendations should require the action agency to correct a deficiency rather than to implement a particular solution</a:t>
            </a:r>
          </a:p>
          <a:p>
            <a:pPr lvl="1">
              <a:defRPr/>
            </a:pPr>
            <a:r>
              <a:rPr lang="en-US" altLang="en-US" dirty="0"/>
              <a:t>Poor:  Move the right engine fire shutoff switch to the right side of the cockpit</a:t>
            </a:r>
          </a:p>
          <a:p>
            <a:pPr lvl="1">
              <a:defRPr/>
            </a:pPr>
            <a:r>
              <a:rPr lang="en-US" altLang="en-US" dirty="0"/>
              <a:t>Better:  Implement changes to the engine fire push-buttons to help preclude engine shutdown errors</a:t>
            </a:r>
          </a:p>
          <a:p>
            <a:r>
              <a:rPr lang="en-US" altLang="en-US" dirty="0"/>
              <a:t>Recommendations should be “closable”</a:t>
            </a:r>
          </a:p>
          <a:p>
            <a:pPr lvl="1"/>
            <a:r>
              <a:rPr lang="en-US" altLang="en-US" dirty="0"/>
              <a:t>Conduct refresher training of all depot maintenance personnel emphasizing proper tool control procedures. </a:t>
            </a:r>
          </a:p>
          <a:p>
            <a:pPr lvl="1"/>
            <a:r>
              <a:rPr lang="en-US" altLang="en-US" dirty="0"/>
              <a:t>Train contractor technicians to utilize data logger information in troubleshooting in-flight problems.  </a:t>
            </a:r>
          </a:p>
        </p:txBody>
      </p:sp>
      <p:pic>
        <p:nvPicPr>
          <p:cNvPr id="7" name="Picture 6" descr="Logo&#10;&#10;Description automatically generated">
            <a:extLst>
              <a:ext uri="{FF2B5EF4-FFF2-40B4-BE49-F238E27FC236}">
                <a16:creationId xmlns:a16="http://schemas.microsoft.com/office/drawing/2014/main" id="{BCFEE0E8-5BD0-C4AB-3C12-FC0FEF776B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0683" y="5400426"/>
            <a:ext cx="2882384" cy="847974"/>
          </a:xfrm>
          <a:prstGeom prst="rect">
            <a:avLst/>
          </a:prstGeom>
          <a:ln>
            <a:solidFill>
              <a:schemeClr val="tx1">
                <a:lumMod val="50000"/>
                <a:lumOff val="50000"/>
              </a:schemeClr>
            </a:solidFill>
          </a:ln>
        </p:spPr>
      </p:pic>
    </p:spTree>
    <p:extLst>
      <p:ext uri="{BB962C8B-B14F-4D97-AF65-F5344CB8AC3E}">
        <p14:creationId xmlns:p14="http://schemas.microsoft.com/office/powerpoint/2010/main" val="342924252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altLang="en-US" dirty="0"/>
              <a:t>Make sure recommendations wording can stand alone to be understood</a:t>
            </a:r>
          </a:p>
          <a:p>
            <a:pPr lvl="1"/>
            <a:r>
              <a:rPr lang="en-US" altLang="en-US" dirty="0"/>
              <a:t>Perform a One-Time inspection (OTI) on the remaining aircraft in the B-1 fleet. </a:t>
            </a:r>
          </a:p>
          <a:p>
            <a:pPr lvl="1"/>
            <a:r>
              <a:rPr lang="en-US" altLang="en-US" i="1" dirty="0"/>
              <a:t>Inspection of which component or system specifically? </a:t>
            </a:r>
          </a:p>
        </p:txBody>
      </p:sp>
      <p:pic>
        <p:nvPicPr>
          <p:cNvPr id="5" name="Picture 4" descr="A hand holding a marker&#10;&#10;Description automatically generated with low confidence">
            <a:extLst>
              <a:ext uri="{FF2B5EF4-FFF2-40B4-BE49-F238E27FC236}">
                <a16:creationId xmlns:a16="http://schemas.microsoft.com/office/drawing/2014/main" id="{2E07E22A-E1DB-E2A5-3CD6-28ABC09F71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639" y="4675657"/>
            <a:ext cx="2369428" cy="1572743"/>
          </a:xfrm>
          <a:prstGeom prst="rect">
            <a:avLst/>
          </a:prstGeom>
          <a:ln>
            <a:solidFill>
              <a:schemeClr val="tx1">
                <a:lumMod val="50000"/>
                <a:lumOff val="50000"/>
              </a:schemeClr>
            </a:solidFill>
          </a:ln>
        </p:spPr>
      </p:pic>
    </p:spTree>
    <p:extLst>
      <p:ext uri="{BB962C8B-B14F-4D97-AF65-F5344CB8AC3E}">
        <p14:creationId xmlns:p14="http://schemas.microsoft.com/office/powerpoint/2010/main" val="69359995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 - OPRs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altLang="en-US" dirty="0"/>
              <a:t>OPR (Office of Primary Responsibility)</a:t>
            </a:r>
          </a:p>
          <a:p>
            <a:pPr lvl="1"/>
            <a:r>
              <a:rPr lang="en-US" altLang="en-US" dirty="0"/>
              <a:t>If a recommendation requires funding to effect changes, assign to the appropriate office within the lead command as OPR</a:t>
            </a:r>
          </a:p>
          <a:p>
            <a:pPr marL="284163" lvl="1"/>
            <a:r>
              <a:rPr lang="en-US" altLang="en-US" dirty="0"/>
              <a:t>OCR (Office of Collateral Responsibility) </a:t>
            </a:r>
          </a:p>
          <a:p>
            <a:pPr lvl="1"/>
            <a:r>
              <a:rPr lang="en-US" altLang="en-US" dirty="0"/>
              <a:t>If another organization is responsible for performing or managing the work, assign these organizations as OCRs</a:t>
            </a:r>
          </a:p>
          <a:p>
            <a:pPr marL="282575" lvl="1"/>
            <a:r>
              <a:rPr lang="en-US" altLang="en-US" dirty="0"/>
              <a:t>Recommendation X:  Implement changes to the F-16 brake system to reduce the probability of encountering “hot brake” temperatures.  </a:t>
            </a:r>
          </a:p>
          <a:p>
            <a:pPr lvl="1"/>
            <a:r>
              <a:rPr lang="en-US" altLang="en-US" dirty="0"/>
              <a:t>OPR:  ACC/A8 </a:t>
            </a:r>
          </a:p>
          <a:p>
            <a:pPr lvl="2"/>
            <a:r>
              <a:rPr lang="en-US" altLang="en-US" dirty="0"/>
              <a:t>ACC/A8 is responsible to arranging the funding</a:t>
            </a:r>
          </a:p>
          <a:p>
            <a:pPr lvl="1"/>
            <a:r>
              <a:rPr lang="en-US" altLang="en-US" dirty="0"/>
              <a:t>OCR:  AFLCMC/LAB</a:t>
            </a:r>
          </a:p>
          <a:p>
            <a:pPr lvl="2"/>
            <a:r>
              <a:rPr lang="en-US" altLang="en-US" dirty="0"/>
              <a:t>AFLCMC/LAB would either perform the required work or would manage the contracted effort</a:t>
            </a:r>
          </a:p>
        </p:txBody>
      </p:sp>
      <p:pic>
        <p:nvPicPr>
          <p:cNvPr id="5" name="Picture 4" descr="Icon&#10;&#10;Description automatically generated with low confidence">
            <a:extLst>
              <a:ext uri="{FF2B5EF4-FFF2-40B4-BE49-F238E27FC236}">
                <a16:creationId xmlns:a16="http://schemas.microsoft.com/office/drawing/2014/main" id="{E952BEEE-08BA-E8DC-DDC3-74BB6EA7C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5386" y="4254190"/>
            <a:ext cx="2110082" cy="1014554"/>
          </a:xfrm>
          <a:prstGeom prst="rect">
            <a:avLst/>
          </a:prstGeom>
          <a:ln>
            <a:solidFill>
              <a:schemeClr val="tx1">
                <a:lumMod val="50000"/>
                <a:lumOff val="50000"/>
              </a:schemeClr>
            </a:solidFill>
          </a:ln>
        </p:spPr>
      </p:pic>
    </p:spTree>
    <p:extLst>
      <p:ext uri="{BB962C8B-B14F-4D97-AF65-F5344CB8AC3E}">
        <p14:creationId xmlns:p14="http://schemas.microsoft.com/office/powerpoint/2010/main" val="1397369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ISB Procedures</a:t>
            </a:r>
          </a:p>
        </p:txBody>
      </p:sp>
      <p:sp>
        <p:nvSpPr>
          <p:cNvPr id="3" name="Content Placeholder 2"/>
          <p:cNvSpPr>
            <a:spLocks noGrp="1"/>
          </p:cNvSpPr>
          <p:nvPr>
            <p:ph idx="1"/>
          </p:nvPr>
        </p:nvSpPr>
        <p:spPr>
          <a:xfrm>
            <a:off x="368301" y="1504950"/>
            <a:ext cx="11374966" cy="4743450"/>
          </a:xfrm>
        </p:spPr>
        <p:txBody>
          <a:bodyPr/>
          <a:lstStyle/>
          <a:p>
            <a:r>
              <a:rPr lang="en-US" dirty="0"/>
              <a:t>Should be outlined in the Wing’s Incident Emergency Response Plans (IEMP 10-2) and should describe the responsibilities of and provide checklists for each element to which tasks will be assigned or from which support will be required, including:</a:t>
            </a:r>
          </a:p>
          <a:p>
            <a:pPr lvl="1"/>
            <a:r>
              <a:rPr lang="en-US" dirty="0"/>
              <a:t>The Incident Commander</a:t>
            </a:r>
          </a:p>
          <a:p>
            <a:pPr lvl="1"/>
            <a:r>
              <a:rPr lang="en-US" dirty="0"/>
              <a:t>Wing/Safety or Delta/Safety</a:t>
            </a:r>
          </a:p>
          <a:p>
            <a:pPr lvl="1"/>
            <a:r>
              <a:rPr lang="en-US" dirty="0"/>
              <a:t>All Interim Safety Board members, by position</a:t>
            </a:r>
          </a:p>
          <a:p>
            <a:pPr lvl="1"/>
            <a:r>
              <a:rPr lang="en-US" dirty="0"/>
              <a:t>PA</a:t>
            </a:r>
          </a:p>
          <a:p>
            <a:pPr lvl="1"/>
            <a:r>
              <a:rPr lang="en-US" dirty="0"/>
              <a:t>Chaplin</a:t>
            </a:r>
          </a:p>
          <a:p>
            <a:pPr lvl="1"/>
            <a:r>
              <a:rPr lang="en-US" dirty="0"/>
              <a:t>JA</a:t>
            </a:r>
          </a:p>
          <a:p>
            <a:pPr lvl="1"/>
            <a:r>
              <a:rPr lang="en-US" dirty="0"/>
              <a:t>CE</a:t>
            </a:r>
          </a:p>
          <a:p>
            <a:pPr lvl="1"/>
            <a:r>
              <a:rPr lang="en-US" dirty="0"/>
              <a:t>WX</a:t>
            </a:r>
          </a:p>
          <a:p>
            <a:pPr lvl="1"/>
            <a:r>
              <a:rPr lang="en-US" dirty="0"/>
              <a:t>SG</a:t>
            </a:r>
          </a:p>
          <a:p>
            <a:pPr lvl="1"/>
            <a:r>
              <a:rPr lang="en-US" dirty="0"/>
              <a:t>Etc.</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1971" y="3675273"/>
            <a:ext cx="3451096" cy="2573127"/>
          </a:xfrm>
          <a:prstGeom prst="rect">
            <a:avLst/>
          </a:prstGeom>
          <a:ln>
            <a:solidFill>
              <a:schemeClr val="tx1">
                <a:lumMod val="50000"/>
                <a:lumOff val="50000"/>
              </a:schemeClr>
            </a:solidFill>
          </a:ln>
        </p:spPr>
      </p:pic>
    </p:spTree>
    <p:extLst>
      <p:ext uri="{BB962C8B-B14F-4D97-AF65-F5344CB8AC3E}">
        <p14:creationId xmlns:p14="http://schemas.microsoft.com/office/powerpoint/2010/main" val="94031962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pPr marL="0" indent="0" algn="ctr">
              <a:buNone/>
            </a:pPr>
            <a:endParaRPr lang="en-US" altLang="en-US" dirty="0"/>
          </a:p>
          <a:p>
            <a:pPr marL="0" indent="0" algn="ctr">
              <a:buNone/>
            </a:pPr>
            <a:r>
              <a:rPr lang="en-US" altLang="en-US" dirty="0"/>
              <a:t>Recommendations aimed at preventing mishaps are </a:t>
            </a:r>
            <a:r>
              <a:rPr lang="en-US" altLang="en-US" i="1" dirty="0"/>
              <a:t>the reason </a:t>
            </a:r>
            <a:r>
              <a:rPr lang="en-US" altLang="en-US" dirty="0"/>
              <a:t>the SIB is convened</a:t>
            </a:r>
          </a:p>
          <a:p>
            <a:pPr marL="0" indent="0" algn="ctr">
              <a:buNone/>
            </a:pPr>
            <a:r>
              <a:rPr lang="en-US" altLang="en-US" dirty="0"/>
              <a:t>They are </a:t>
            </a:r>
            <a:r>
              <a:rPr lang="en-US" altLang="en-US" u="sng" dirty="0"/>
              <a:t>most important outcome </a:t>
            </a:r>
            <a:r>
              <a:rPr lang="en-US" altLang="en-US" dirty="0"/>
              <a:t>of the investigation </a:t>
            </a:r>
          </a:p>
          <a:p>
            <a:pPr marL="0" indent="0" algn="ctr">
              <a:buNone/>
            </a:pPr>
            <a:r>
              <a:rPr lang="en-US" altLang="en-US" dirty="0"/>
              <a:t>Take the necessary time to get each recommendation correct</a:t>
            </a:r>
          </a:p>
        </p:txBody>
      </p:sp>
      <p:pic>
        <p:nvPicPr>
          <p:cNvPr id="5" name="Picture 4" descr="A picture containing text, person&#10;&#10;Description automatically generated">
            <a:extLst>
              <a:ext uri="{FF2B5EF4-FFF2-40B4-BE49-F238E27FC236}">
                <a16:creationId xmlns:a16="http://schemas.microsoft.com/office/drawing/2014/main" id="{5FABF63D-4A3B-4287-BB13-FCB340AAE2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5232" y="3988023"/>
            <a:ext cx="2743304" cy="2059655"/>
          </a:xfrm>
          <a:prstGeom prst="rect">
            <a:avLst/>
          </a:prstGeom>
        </p:spPr>
      </p:pic>
    </p:spTree>
    <p:extLst>
      <p:ext uri="{BB962C8B-B14F-4D97-AF65-F5344CB8AC3E}">
        <p14:creationId xmlns:p14="http://schemas.microsoft.com/office/powerpoint/2010/main" val="145699251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SIB Techniques Guide can be found in the SIB Support Go Package, located in:  </a:t>
            </a:r>
          </a:p>
          <a:p>
            <a:pPr lvl="1"/>
            <a:r>
              <a:rPr lang="en-US" dirty="0"/>
              <a:t>Air Force Portal </a:t>
            </a:r>
          </a:p>
          <a:p>
            <a:pPr lvl="1"/>
            <a:r>
              <a:rPr lang="en-US" dirty="0"/>
              <a:t>AFSAS</a:t>
            </a:r>
          </a:p>
          <a:p>
            <a:r>
              <a:rPr lang="en-US" dirty="0"/>
              <a:t>This SIB Support Guide covers the information we just covered in a narrative format broken out chronologically and by members’ duties.</a:t>
            </a:r>
          </a:p>
          <a:p>
            <a:r>
              <a:rPr lang="en-US" dirty="0"/>
              <a:t>This is an excellent read for all members of the SIB once you arrive on-scene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6" name="Picture 5" descr="Diagram&#10;&#10;Description automatically generated">
            <a:extLst>
              <a:ext uri="{FF2B5EF4-FFF2-40B4-BE49-F238E27FC236}">
                <a16:creationId xmlns:a16="http://schemas.microsoft.com/office/drawing/2014/main" id="{905816FE-AD8F-D857-DED7-60F7CFA0C6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3767" y="4500192"/>
            <a:ext cx="1819300" cy="1748208"/>
          </a:xfrm>
          <a:prstGeom prst="rect">
            <a:avLst/>
          </a:prstGeom>
          <a:ln>
            <a:solidFill>
              <a:schemeClr val="tx1">
                <a:lumMod val="50000"/>
                <a:lumOff val="50000"/>
              </a:schemeClr>
            </a:solidFill>
          </a:ln>
        </p:spPr>
      </p:pic>
    </p:spTree>
    <p:extLst>
      <p:ext uri="{BB962C8B-B14F-4D97-AF65-F5344CB8AC3E}">
        <p14:creationId xmlns:p14="http://schemas.microsoft.com/office/powerpoint/2010/main" val="158560755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Questions?</a:t>
            </a:r>
          </a:p>
        </p:txBody>
      </p:sp>
      <p:sp>
        <p:nvSpPr>
          <p:cNvPr id="2" name="Slide Number Placeholder 1"/>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460" y="2004752"/>
            <a:ext cx="5744377" cy="3734321"/>
          </a:xfrm>
          <a:prstGeom prst="rect">
            <a:avLst/>
          </a:prstGeom>
          <a:ln>
            <a:solidFill>
              <a:schemeClr val="tx1">
                <a:lumMod val="50000"/>
                <a:lumOff val="50000"/>
              </a:schemeClr>
            </a:solidFill>
          </a:ln>
        </p:spPr>
      </p:pic>
    </p:spTree>
    <p:extLst>
      <p:ext uri="{BB962C8B-B14F-4D97-AF65-F5344CB8AC3E}">
        <p14:creationId xmlns:p14="http://schemas.microsoft.com/office/powerpoint/2010/main" val="2484447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hart&#10;&#10;Description automatically generated">
            <a:extLst>
              <a:ext uri="{FF2B5EF4-FFF2-40B4-BE49-F238E27FC236}">
                <a16:creationId xmlns:a16="http://schemas.microsoft.com/office/drawing/2014/main" id="{7860CDDB-7691-9ADA-9D37-F1A191AC6B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8594" y="3526612"/>
            <a:ext cx="2334280" cy="2810998"/>
          </a:xfrm>
          <a:prstGeom prst="rect">
            <a:avLst/>
          </a:prstGeom>
        </p:spPr>
      </p:pic>
      <p:sp>
        <p:nvSpPr>
          <p:cNvPr id="2" name="Title 1"/>
          <p:cNvSpPr>
            <a:spLocks noGrp="1"/>
          </p:cNvSpPr>
          <p:nvPr>
            <p:ph type="title"/>
          </p:nvPr>
        </p:nvSpPr>
        <p:spPr/>
        <p:txBody>
          <a:bodyPr/>
          <a:lstStyle/>
          <a:p>
            <a:r>
              <a:rPr lang="en-US" dirty="0"/>
              <a:t>ISB Responsibilities</a:t>
            </a:r>
          </a:p>
        </p:txBody>
      </p:sp>
      <p:sp>
        <p:nvSpPr>
          <p:cNvPr id="3" name="Content Placeholder 2"/>
          <p:cNvSpPr>
            <a:spLocks noGrp="1"/>
          </p:cNvSpPr>
          <p:nvPr>
            <p:ph idx="1"/>
          </p:nvPr>
        </p:nvSpPr>
        <p:spPr>
          <a:xfrm>
            <a:off x="368301" y="1504950"/>
            <a:ext cx="9525000" cy="4743450"/>
          </a:xfrm>
        </p:spPr>
        <p:txBody>
          <a:bodyPr/>
          <a:lstStyle/>
          <a:p>
            <a:r>
              <a:rPr lang="en-US" dirty="0"/>
              <a:t>Responsibilities are covered in:</a:t>
            </a:r>
          </a:p>
          <a:p>
            <a:pPr lvl="1"/>
            <a:r>
              <a:rPr lang="en-US" dirty="0"/>
              <a:t>DAFI 91-204, Paragraph 2.7. The ISB President or Investigating Officer</a:t>
            </a:r>
          </a:p>
          <a:p>
            <a:pPr lvl="1"/>
            <a:r>
              <a:rPr lang="en-US" dirty="0"/>
              <a:t>DAFI 91-204, Paragraph 2.8. The ISB</a:t>
            </a:r>
          </a:p>
          <a:p>
            <a:pPr lvl="1"/>
            <a:r>
              <a:rPr lang="en-US" dirty="0"/>
              <a:t>DAFMAN 91-222, Paragraph 2.6. Interim Safety Board President</a:t>
            </a:r>
          </a:p>
          <a:p>
            <a:pPr lvl="1"/>
            <a:r>
              <a:rPr lang="en-US" dirty="0"/>
              <a:t>Local Wing or Delta Mishap Response Plan</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Text&#10;&#10;Description automatically generated">
            <a:extLst>
              <a:ext uri="{FF2B5EF4-FFF2-40B4-BE49-F238E27FC236}">
                <a16:creationId xmlns:a16="http://schemas.microsoft.com/office/drawing/2014/main" id="{7C99F89C-8C7D-C91D-65FD-3DF81EAB37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21678" y="4499971"/>
            <a:ext cx="3088055" cy="1706158"/>
          </a:xfrm>
          <a:prstGeom prst="rect">
            <a:avLst/>
          </a:prstGeom>
          <a:ln>
            <a:solidFill>
              <a:schemeClr val="tx1">
                <a:lumMod val="50000"/>
                <a:lumOff val="50000"/>
              </a:schemeClr>
            </a:solidFill>
          </a:ln>
        </p:spPr>
      </p:pic>
    </p:spTree>
    <p:extLst>
      <p:ext uri="{BB962C8B-B14F-4D97-AF65-F5344CB8AC3E}">
        <p14:creationId xmlns:p14="http://schemas.microsoft.com/office/powerpoint/2010/main" val="25491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7" name="Picture 2">
            <a:extLst>
              <a:ext uri="{FF2B5EF4-FFF2-40B4-BE49-F238E27FC236}">
                <a16:creationId xmlns:a16="http://schemas.microsoft.com/office/drawing/2014/main" id="{1AEC058A-2683-1D06-5D2B-92981F3043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3358" y="293687"/>
            <a:ext cx="5362575" cy="6154738"/>
          </a:xfrm>
          <a:prstGeom prst="rect">
            <a:avLst/>
          </a:prstGeom>
          <a:noFill/>
          <a:ln w="12700">
            <a:solidFill>
              <a:schemeClr val="tx1">
                <a:lumMod val="50000"/>
                <a:lumOff val="50000"/>
              </a:schemeClr>
            </a:solidFill>
            <a:miter lim="800000"/>
            <a:headEnd/>
            <a:tailEnd/>
          </a:ln>
          <a:extLst>
            <a:ext uri="{909E8E84-426E-40DD-AFC4-6F175D3DCCD1}">
              <a14:hiddenFill xmlns:a14="http://schemas.microsoft.com/office/drawing/2010/main">
                <a:solidFill>
                  <a:srgbClr val="0C2D83"/>
                </a:solidFill>
              </a14:hiddenFill>
            </a:ext>
          </a:extLst>
        </p:spPr>
      </p:pic>
      <p:sp>
        <p:nvSpPr>
          <p:cNvPr id="8" name="TextBox 1">
            <a:extLst>
              <a:ext uri="{FF2B5EF4-FFF2-40B4-BE49-F238E27FC236}">
                <a16:creationId xmlns:a16="http://schemas.microsoft.com/office/drawing/2014/main" id="{CD78530D-09F3-AD17-B958-744A2853A80A}"/>
              </a:ext>
            </a:extLst>
          </p:cNvPr>
          <p:cNvSpPr txBox="1">
            <a:spLocks noChangeArrowheads="1"/>
          </p:cNvSpPr>
          <p:nvPr/>
        </p:nvSpPr>
        <p:spPr bwMode="auto">
          <a:xfrm>
            <a:off x="2002481" y="1337220"/>
            <a:ext cx="1111202" cy="400110"/>
          </a:xfrm>
          <a:prstGeom prst="rect">
            <a:avLst/>
          </a:prstGeom>
          <a:noFill/>
          <a:ln w="9525">
            <a:solidFill>
              <a:schemeClr val="accent2">
                <a:lumMod val="20000"/>
                <a:lumOff val="8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dirty="0"/>
              <a:t>FLIGHT</a:t>
            </a:r>
          </a:p>
        </p:txBody>
      </p:sp>
      <p:cxnSp>
        <p:nvCxnSpPr>
          <p:cNvPr id="9" name="Straight Arrow Connector 3">
            <a:extLst>
              <a:ext uri="{FF2B5EF4-FFF2-40B4-BE49-F238E27FC236}">
                <a16:creationId xmlns:a16="http://schemas.microsoft.com/office/drawing/2014/main" id="{BD3BEB1A-7EBD-CBDD-0613-F1F81B334F63}"/>
              </a:ext>
            </a:extLst>
          </p:cNvPr>
          <p:cNvCxnSpPr>
            <a:cxnSpLocks noChangeShapeType="1"/>
            <a:stCxn id="8" idx="3"/>
          </p:cNvCxnSpPr>
          <p:nvPr/>
        </p:nvCxnSpPr>
        <p:spPr bwMode="auto">
          <a:xfrm flipV="1">
            <a:off x="3113683" y="457317"/>
            <a:ext cx="2379686" cy="107995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 name="Straight Arrow Connector 5">
            <a:extLst>
              <a:ext uri="{FF2B5EF4-FFF2-40B4-BE49-F238E27FC236}">
                <a16:creationId xmlns:a16="http://schemas.microsoft.com/office/drawing/2014/main" id="{C64C4C89-6CA8-ABB4-7A2D-764C6C0FED37}"/>
              </a:ext>
            </a:extLst>
          </p:cNvPr>
          <p:cNvCxnSpPr>
            <a:cxnSpLocks noChangeShapeType="1"/>
            <a:stCxn id="17" idx="3"/>
          </p:cNvCxnSpPr>
          <p:nvPr/>
        </p:nvCxnSpPr>
        <p:spPr bwMode="auto">
          <a:xfrm>
            <a:off x="3221084" y="2493616"/>
            <a:ext cx="2272285" cy="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7">
            <a:extLst>
              <a:ext uri="{FF2B5EF4-FFF2-40B4-BE49-F238E27FC236}">
                <a16:creationId xmlns:a16="http://schemas.microsoft.com/office/drawing/2014/main" id="{F5934559-70E3-F2FD-E2E2-BCCAF47757A9}"/>
              </a:ext>
            </a:extLst>
          </p:cNvPr>
          <p:cNvCxnSpPr>
            <a:cxnSpLocks noChangeShapeType="1"/>
            <a:stCxn id="18" idx="3"/>
          </p:cNvCxnSpPr>
          <p:nvPr/>
        </p:nvCxnSpPr>
        <p:spPr bwMode="auto">
          <a:xfrm>
            <a:off x="3314058" y="3522334"/>
            <a:ext cx="2179311" cy="1792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2" name="TextBox 9">
            <a:extLst>
              <a:ext uri="{FF2B5EF4-FFF2-40B4-BE49-F238E27FC236}">
                <a16:creationId xmlns:a16="http://schemas.microsoft.com/office/drawing/2014/main" id="{CEDFF6A5-01D6-D1C1-7D8A-CBADD8F836E3}"/>
              </a:ext>
            </a:extLst>
          </p:cNvPr>
          <p:cNvSpPr txBox="1">
            <a:spLocks noChangeArrowheads="1"/>
          </p:cNvSpPr>
          <p:nvPr/>
        </p:nvSpPr>
        <p:spPr bwMode="auto">
          <a:xfrm>
            <a:off x="1570657" y="4435338"/>
            <a:ext cx="1974850" cy="708025"/>
          </a:xfrm>
          <a:prstGeom prst="rect">
            <a:avLst/>
          </a:prstGeom>
          <a:noFill/>
          <a:ln w="9525">
            <a:solidFill>
              <a:schemeClr val="accent2">
                <a:lumMod val="20000"/>
                <a:lumOff val="8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dirty="0"/>
              <a:t>ISB GENERAL</a:t>
            </a:r>
          </a:p>
          <a:p>
            <a:pPr algn="ctr" eaLnBrk="1" hangingPunct="1">
              <a:spcBef>
                <a:spcPct val="0"/>
              </a:spcBef>
              <a:buClrTx/>
              <a:buSzTx/>
              <a:buFontTx/>
              <a:buNone/>
            </a:pPr>
            <a:r>
              <a:rPr lang="en-US" altLang="en-US" dirty="0"/>
              <a:t>INFORMATION</a:t>
            </a:r>
          </a:p>
        </p:txBody>
      </p:sp>
      <p:cxnSp>
        <p:nvCxnSpPr>
          <p:cNvPr id="13" name="Straight Arrow Connector 13">
            <a:extLst>
              <a:ext uri="{FF2B5EF4-FFF2-40B4-BE49-F238E27FC236}">
                <a16:creationId xmlns:a16="http://schemas.microsoft.com/office/drawing/2014/main" id="{7ECFB94D-F22C-706A-A8B9-AAADA04402FC}"/>
              </a:ext>
            </a:extLst>
          </p:cNvPr>
          <p:cNvCxnSpPr>
            <a:cxnSpLocks noChangeShapeType="1"/>
          </p:cNvCxnSpPr>
          <p:nvPr/>
        </p:nvCxnSpPr>
        <p:spPr bwMode="auto">
          <a:xfrm>
            <a:off x="3545507" y="4791937"/>
            <a:ext cx="1947862" cy="5143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7" name="TextBox 1">
            <a:extLst>
              <a:ext uri="{FF2B5EF4-FFF2-40B4-BE49-F238E27FC236}">
                <a16:creationId xmlns:a16="http://schemas.microsoft.com/office/drawing/2014/main" id="{CD78530D-09F3-AD17-B958-744A2853A80A}"/>
              </a:ext>
            </a:extLst>
          </p:cNvPr>
          <p:cNvSpPr txBox="1">
            <a:spLocks noChangeArrowheads="1"/>
          </p:cNvSpPr>
          <p:nvPr/>
        </p:nvSpPr>
        <p:spPr bwMode="auto">
          <a:xfrm>
            <a:off x="1895080" y="2293561"/>
            <a:ext cx="1326004" cy="400110"/>
          </a:xfrm>
          <a:prstGeom prst="rect">
            <a:avLst/>
          </a:prstGeom>
          <a:noFill/>
          <a:ln w="9525">
            <a:solidFill>
              <a:schemeClr val="accent2">
                <a:lumMod val="20000"/>
                <a:lumOff val="8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dirty="0"/>
              <a:t>GROUND</a:t>
            </a:r>
          </a:p>
        </p:txBody>
      </p:sp>
      <p:sp>
        <p:nvSpPr>
          <p:cNvPr id="18" name="TextBox 1">
            <a:extLst>
              <a:ext uri="{FF2B5EF4-FFF2-40B4-BE49-F238E27FC236}">
                <a16:creationId xmlns:a16="http://schemas.microsoft.com/office/drawing/2014/main" id="{CD78530D-09F3-AD17-B958-744A2853A80A}"/>
              </a:ext>
            </a:extLst>
          </p:cNvPr>
          <p:cNvSpPr txBox="1">
            <a:spLocks noChangeArrowheads="1"/>
          </p:cNvSpPr>
          <p:nvPr/>
        </p:nvSpPr>
        <p:spPr bwMode="auto">
          <a:xfrm>
            <a:off x="1802106" y="3322279"/>
            <a:ext cx="1511952" cy="400110"/>
          </a:xfrm>
          <a:prstGeom prst="rect">
            <a:avLst/>
          </a:prstGeom>
          <a:noFill/>
          <a:ln w="9525">
            <a:solidFill>
              <a:schemeClr val="accent2">
                <a:lumMod val="20000"/>
                <a:lumOff val="8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dirty="0"/>
              <a:t>WEAPONS</a:t>
            </a:r>
          </a:p>
        </p:txBody>
      </p:sp>
    </p:spTree>
    <p:extLst>
      <p:ext uri="{BB962C8B-B14F-4D97-AF65-F5344CB8AC3E}">
        <p14:creationId xmlns:p14="http://schemas.microsoft.com/office/powerpoint/2010/main" val="3062964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14" name="Title 1"/>
          <p:cNvSpPr>
            <a:spLocks noGrp="1"/>
          </p:cNvSpPr>
          <p:nvPr>
            <p:ph type="title"/>
          </p:nvPr>
        </p:nvSpPr>
        <p:spPr>
          <a:xfrm>
            <a:off x="2218267" y="76200"/>
            <a:ext cx="9525000" cy="1143000"/>
          </a:xfrm>
        </p:spPr>
        <p:txBody>
          <a:bodyPr/>
          <a:lstStyle/>
          <a:p>
            <a:r>
              <a:rPr lang="en-US" dirty="0"/>
              <a:t>ISB Procedures</a:t>
            </a:r>
          </a:p>
        </p:txBody>
      </p:sp>
      <p:pic>
        <p:nvPicPr>
          <p:cNvPr id="15" name="Picture 2">
            <a:extLst>
              <a:ext uri="{FF2B5EF4-FFF2-40B4-BE49-F238E27FC236}">
                <a16:creationId xmlns:a16="http://schemas.microsoft.com/office/drawing/2014/main" id="{FA352871-0973-416F-6910-B4F414200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8507" y="1292224"/>
            <a:ext cx="4192356" cy="5087521"/>
          </a:xfrm>
          <a:prstGeom prst="rect">
            <a:avLst/>
          </a:prstGeom>
          <a:noFill/>
          <a:ln w="12700">
            <a:solidFill>
              <a:schemeClr val="tx1">
                <a:lumMod val="50000"/>
                <a:lumOff val="50000"/>
              </a:schemeClr>
            </a:solidFill>
            <a:miter lim="800000"/>
            <a:headEnd/>
            <a:tailEnd/>
          </a:ln>
          <a:extLst>
            <a:ext uri="{909E8E84-426E-40DD-AFC4-6F175D3DCCD1}">
              <a14:hiddenFill xmlns:a14="http://schemas.microsoft.com/office/drawing/2010/main">
                <a:solidFill>
                  <a:srgbClr val="0C2D83"/>
                </a:solidFill>
              </a14:hiddenFill>
            </a:ext>
          </a:extLst>
        </p:spPr>
      </p:pic>
      <p:pic>
        <p:nvPicPr>
          <p:cNvPr id="16" name="Picture 3">
            <a:extLst>
              <a:ext uri="{FF2B5EF4-FFF2-40B4-BE49-F238E27FC236}">
                <a16:creationId xmlns:a16="http://schemas.microsoft.com/office/drawing/2014/main" id="{C3580E04-8475-43CE-14F4-3EE02454E2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9404" y="1292225"/>
            <a:ext cx="4606783" cy="5087520"/>
          </a:xfrm>
          <a:prstGeom prst="rect">
            <a:avLst/>
          </a:prstGeom>
          <a:noFill/>
          <a:ln w="12700">
            <a:solidFill>
              <a:schemeClr val="tx1">
                <a:lumMod val="50000"/>
                <a:lumOff val="50000"/>
              </a:schemeClr>
            </a:solidFill>
            <a:miter lim="800000"/>
            <a:headEnd/>
            <a:tailEnd/>
          </a:ln>
          <a:extLst>
            <a:ext uri="{909E8E84-426E-40DD-AFC4-6F175D3DCCD1}">
              <a14:hiddenFill xmlns:a14="http://schemas.microsoft.com/office/drawing/2010/main">
                <a:solidFill>
                  <a:srgbClr val="0C2D83"/>
                </a:solidFill>
              </a14:hiddenFill>
            </a:ext>
          </a:extLst>
        </p:spPr>
      </p:pic>
    </p:spTree>
    <p:extLst>
      <p:ext uri="{BB962C8B-B14F-4D97-AF65-F5344CB8AC3E}">
        <p14:creationId xmlns:p14="http://schemas.microsoft.com/office/powerpoint/2010/main" val="1502206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Determining Mishap Class</a:t>
            </a:r>
          </a:p>
        </p:txBody>
      </p:sp>
    </p:spTree>
    <p:extLst>
      <p:ext uri="{BB962C8B-B14F-4D97-AF65-F5344CB8AC3E}">
        <p14:creationId xmlns:p14="http://schemas.microsoft.com/office/powerpoint/2010/main" val="3162958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Class</a:t>
            </a:r>
          </a:p>
        </p:txBody>
      </p:sp>
      <p:sp>
        <p:nvSpPr>
          <p:cNvPr id="3" name="Content Placeholder 2"/>
          <p:cNvSpPr>
            <a:spLocks noGrp="1"/>
          </p:cNvSpPr>
          <p:nvPr>
            <p:ph idx="1"/>
          </p:nvPr>
        </p:nvSpPr>
        <p:spPr>
          <a:xfrm>
            <a:off x="368301" y="1504950"/>
            <a:ext cx="11374966" cy="4743450"/>
          </a:xfrm>
        </p:spPr>
        <p:txBody>
          <a:bodyPr/>
          <a:lstStyle/>
          <a:p>
            <a:r>
              <a:rPr lang="en-US" dirty="0"/>
              <a:t>Determine mishap costs by adding all reportable damage, injury, etc.</a:t>
            </a:r>
          </a:p>
          <a:p>
            <a:pPr lvl="1"/>
            <a:r>
              <a:rPr lang="en-US" dirty="0"/>
              <a:t>Work with Wing / Safety or Delta / Safety and the Convening Authority Safety</a:t>
            </a:r>
          </a:p>
          <a:p>
            <a:r>
              <a:rPr lang="en-US" dirty="0"/>
              <a:t>Only direct cost (vs. indirect costs) are used to determine mishap classification - direct costs include:</a:t>
            </a:r>
          </a:p>
          <a:p>
            <a:pPr lvl="1"/>
            <a:r>
              <a:rPr lang="en-US" dirty="0"/>
              <a:t>Actual cost of repair or replacement</a:t>
            </a:r>
          </a:p>
          <a:p>
            <a:pPr lvl="1"/>
            <a:r>
              <a:rPr lang="en-US" dirty="0"/>
              <a:t>Actual cost of all damaged or destroyed property</a:t>
            </a:r>
          </a:p>
          <a:p>
            <a:pPr lvl="1"/>
            <a:r>
              <a:rPr lang="en-US" dirty="0"/>
              <a:t>DOD and Non-DoD assets</a:t>
            </a:r>
          </a:p>
          <a:p>
            <a:pPr lvl="1"/>
            <a:r>
              <a:rPr lang="en-US" dirty="0"/>
              <a:t>Injury / illness cost associated with the mishap</a:t>
            </a:r>
          </a:p>
          <a:p>
            <a:pPr lvl="1"/>
            <a:r>
              <a:rPr lang="en-US" dirty="0"/>
              <a:t>Environmental cleanup costs </a:t>
            </a:r>
          </a:p>
          <a:p>
            <a:pPr lvl="1"/>
            <a:r>
              <a:rPr lang="en-US" dirty="0"/>
              <a:t>Current repair costs for field-level and depot-level repairs can be found on the AFSEC Portal</a:t>
            </a:r>
          </a:p>
          <a:p>
            <a:pPr lvl="2"/>
            <a:r>
              <a:rPr lang="en-US" dirty="0">
                <a:hlinkClick r:id="rId3"/>
              </a:rPr>
              <a:t>AFSEC Home</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335759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a:t>
            </a:r>
            <a:endParaRPr lang="en-US" dirty="0"/>
          </a:p>
        </p:txBody>
      </p:sp>
      <p:sp>
        <p:nvSpPr>
          <p:cNvPr id="3" name="Content Placeholder 2"/>
          <p:cNvSpPr>
            <a:spLocks noGrp="1"/>
          </p:cNvSpPr>
          <p:nvPr>
            <p:ph idx="1"/>
          </p:nvPr>
        </p:nvSpPr>
        <p:spPr/>
        <p:txBody>
          <a:bodyPr/>
          <a:lstStyle/>
          <a:p>
            <a:r>
              <a:rPr lang="en-US" dirty="0"/>
              <a:t>Training Requirements</a:t>
            </a:r>
          </a:p>
          <a:p>
            <a:r>
              <a:rPr lang="en-US" dirty="0"/>
              <a:t>Initial Response / Incident Commander Responsibilities</a:t>
            </a:r>
          </a:p>
          <a:p>
            <a:r>
              <a:rPr lang="en-US" dirty="0"/>
              <a:t>Interim Safety Board (ISB) Responsibilities</a:t>
            </a:r>
          </a:p>
          <a:p>
            <a:r>
              <a:rPr lang="en-US" dirty="0"/>
              <a:t>Safety Investigation Board (SIB) Process</a:t>
            </a:r>
          </a:p>
          <a:p>
            <a:r>
              <a:rPr lang="en-US" dirty="0"/>
              <a:t>The Safety Report</a:t>
            </a:r>
          </a:p>
          <a:p>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6" name="Picture 5" descr="A picture containing logo&#10;&#10;Description automatically generated">
            <a:extLst>
              <a:ext uri="{FF2B5EF4-FFF2-40B4-BE49-F238E27FC236}">
                <a16:creationId xmlns:a16="http://schemas.microsoft.com/office/drawing/2014/main" id="{55AEDEFF-B29F-82CA-B602-9F89AA54D3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3053" y="4514743"/>
            <a:ext cx="3150013" cy="1733657"/>
          </a:xfrm>
          <a:prstGeom prst="rect">
            <a:avLst/>
          </a:prstGeom>
          <a:ln>
            <a:solidFill>
              <a:schemeClr val="tx1">
                <a:lumMod val="50000"/>
                <a:lumOff val="50000"/>
              </a:schemeClr>
            </a:solidFill>
          </a:ln>
        </p:spPr>
      </p:pic>
    </p:spTree>
    <p:extLst>
      <p:ext uri="{BB962C8B-B14F-4D97-AF65-F5344CB8AC3E}">
        <p14:creationId xmlns:p14="http://schemas.microsoft.com/office/powerpoint/2010/main" val="855070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Class</a:t>
            </a:r>
          </a:p>
        </p:txBody>
      </p:sp>
      <p:sp>
        <p:nvSpPr>
          <p:cNvPr id="3" name="Content Placeholder 2"/>
          <p:cNvSpPr>
            <a:spLocks noGrp="1"/>
          </p:cNvSpPr>
          <p:nvPr>
            <p:ph idx="1"/>
          </p:nvPr>
        </p:nvSpPr>
        <p:spPr>
          <a:xfrm>
            <a:off x="368301" y="1504950"/>
            <a:ext cx="11374966" cy="4743450"/>
          </a:xfrm>
        </p:spPr>
        <p:txBody>
          <a:bodyPr/>
          <a:lstStyle/>
          <a:p>
            <a:r>
              <a:rPr lang="en-US" dirty="0"/>
              <a:t>AFSEC Portal</a:t>
            </a:r>
          </a:p>
          <a:p>
            <a:pPr lvl="1"/>
            <a:r>
              <a:rPr lang="en-US" dirty="0"/>
              <a:t>Search for “mishap cost”</a:t>
            </a:r>
          </a:p>
          <a:p>
            <a:pPr lvl="1"/>
            <a:r>
              <a:rPr lang="en-US" dirty="0"/>
              <a:t>At the bottom of the page, look for the </a:t>
            </a:r>
            <a:r>
              <a:rPr lang="en-US" i="1" dirty="0"/>
              <a:t>U.S. Air Force Mishap and Event Classifications </a:t>
            </a:r>
            <a:r>
              <a:rPr lang="en-US" dirty="0"/>
              <a:t>section</a:t>
            </a:r>
          </a:p>
          <a:p>
            <a:pPr lvl="1"/>
            <a:r>
              <a:rPr lang="en-US" dirty="0">
                <a:hlinkClick r:id="rId3"/>
              </a:rPr>
              <a:t>AFSEC Home</a:t>
            </a:r>
            <a:endParaRPr lang="en-US" dirty="0"/>
          </a:p>
          <a:p>
            <a:pPr lvl="1"/>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8055" y="2903702"/>
            <a:ext cx="7144550" cy="3344698"/>
          </a:xfrm>
          <a:prstGeom prst="rect">
            <a:avLst/>
          </a:prstGeom>
          <a:ln>
            <a:solidFill>
              <a:schemeClr val="tx1">
                <a:lumMod val="50000"/>
                <a:lumOff val="50000"/>
              </a:schemeClr>
            </a:solidFill>
          </a:ln>
        </p:spPr>
      </p:pic>
      <p:sp>
        <p:nvSpPr>
          <p:cNvPr id="5" name="Oval 4">
            <a:extLst>
              <a:ext uri="{FF2B5EF4-FFF2-40B4-BE49-F238E27FC236}">
                <a16:creationId xmlns:a16="http://schemas.microsoft.com/office/drawing/2014/main" id="{AA009D21-E473-CE85-E09C-BFA1664872CD}"/>
              </a:ext>
            </a:extLst>
          </p:cNvPr>
          <p:cNvSpPr/>
          <p:nvPr/>
        </p:nvSpPr>
        <p:spPr bwMode="auto">
          <a:xfrm>
            <a:off x="3486150" y="2686050"/>
            <a:ext cx="5067300" cy="742950"/>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42835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Mishaps Requiring a SIB</a:t>
            </a:r>
          </a:p>
        </p:txBody>
      </p:sp>
      <p:sp>
        <p:nvSpPr>
          <p:cNvPr id="3" name="Content Placeholder 2"/>
          <p:cNvSpPr>
            <a:spLocks noGrp="1"/>
          </p:cNvSpPr>
          <p:nvPr>
            <p:ph idx="1"/>
          </p:nvPr>
        </p:nvSpPr>
        <p:spPr>
          <a:xfrm>
            <a:off x="368301" y="1504950"/>
            <a:ext cx="11374966" cy="4743450"/>
          </a:xfrm>
        </p:spPr>
        <p:txBody>
          <a:bodyPr/>
          <a:lstStyle/>
          <a:p>
            <a:r>
              <a:rPr lang="en-US" dirty="0"/>
              <a:t>Class A – One or more of the following:</a:t>
            </a:r>
          </a:p>
          <a:p>
            <a:pPr lvl="1"/>
            <a:r>
              <a:rPr lang="en-US" dirty="0"/>
              <a:t>Direct cost of $2,500,000 or more</a:t>
            </a:r>
          </a:p>
          <a:p>
            <a:pPr lvl="1"/>
            <a:r>
              <a:rPr lang="en-US" dirty="0"/>
              <a:t>Fatality or permanent total disability</a:t>
            </a:r>
          </a:p>
          <a:p>
            <a:pPr lvl="1"/>
            <a:r>
              <a:rPr lang="en-US" dirty="0"/>
              <a:t>Destroyed aircraft</a:t>
            </a:r>
          </a:p>
          <a:p>
            <a:pPr lvl="1"/>
            <a:r>
              <a:rPr lang="en-US" dirty="0"/>
              <a:t>Permanent loss of primary mission capability of a DAF space vehicle</a:t>
            </a:r>
          </a:p>
          <a:p>
            <a:pPr marL="282575" lvl="1"/>
            <a:r>
              <a:rPr lang="en-US" dirty="0"/>
              <a:t>Class B – One or more of the following:</a:t>
            </a:r>
          </a:p>
          <a:p>
            <a:pPr lvl="1"/>
            <a:r>
              <a:rPr lang="en-US" dirty="0"/>
              <a:t>Direct cost of $600,000 – to $2,500,000</a:t>
            </a:r>
          </a:p>
          <a:p>
            <a:pPr lvl="1"/>
            <a:r>
              <a:rPr lang="en-US" dirty="0"/>
              <a:t>Permanent partial disability</a:t>
            </a:r>
          </a:p>
          <a:p>
            <a:pPr lvl="1"/>
            <a:r>
              <a:rPr lang="en-US" dirty="0"/>
              <a:t>Hospitalization of three or more people</a:t>
            </a:r>
          </a:p>
          <a:p>
            <a:pPr lvl="1"/>
            <a:r>
              <a:rPr lang="en-US" dirty="0"/>
              <a:t>Permanent degradation of primary or secondary mission capability of a DAF space vehicle or the permanent loss of secondary mission capability of a DAF space vehicle </a:t>
            </a:r>
          </a:p>
          <a:p>
            <a:pPr lvl="1"/>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560111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Mishap Site Actions</a:t>
            </a:r>
          </a:p>
        </p:txBody>
      </p:sp>
    </p:spTree>
    <p:extLst>
      <p:ext uri="{BB962C8B-B14F-4D97-AF65-F5344CB8AC3E}">
        <p14:creationId xmlns:p14="http://schemas.microsoft.com/office/powerpoint/2010/main" val="545349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Site Actions</a:t>
            </a:r>
          </a:p>
        </p:txBody>
      </p:sp>
      <p:sp>
        <p:nvSpPr>
          <p:cNvPr id="3" name="Content Placeholder 2"/>
          <p:cNvSpPr>
            <a:spLocks noGrp="1"/>
          </p:cNvSpPr>
          <p:nvPr>
            <p:ph idx="1"/>
          </p:nvPr>
        </p:nvSpPr>
        <p:spPr>
          <a:xfrm>
            <a:off x="368301" y="1504950"/>
            <a:ext cx="11374966" cy="4743450"/>
          </a:xfrm>
        </p:spPr>
        <p:txBody>
          <a:bodyPr/>
          <a:lstStyle/>
          <a:p>
            <a:r>
              <a:rPr lang="en-US" dirty="0"/>
              <a:t>Every situation is different</a:t>
            </a:r>
          </a:p>
          <a:p>
            <a:r>
              <a:rPr lang="en-US" dirty="0"/>
              <a:t>Access after site is declared “Safe” by the Incident Commander</a:t>
            </a:r>
          </a:p>
          <a:p>
            <a:pPr lvl="1"/>
            <a:r>
              <a:rPr lang="en-US" dirty="0"/>
              <a:t>Fire safe</a:t>
            </a:r>
          </a:p>
          <a:p>
            <a:pPr lvl="1"/>
            <a:r>
              <a:rPr lang="en-US" dirty="0"/>
              <a:t>EOD safe</a:t>
            </a:r>
          </a:p>
          <a:p>
            <a:pPr lvl="1"/>
            <a:r>
              <a:rPr lang="en-US" dirty="0"/>
              <a:t>Security cordon</a:t>
            </a:r>
          </a:p>
          <a:p>
            <a:pPr lvl="1"/>
            <a:r>
              <a:rPr lang="en-US" dirty="0"/>
              <a:t>Other hazards</a:t>
            </a:r>
          </a:p>
          <a:p>
            <a:pPr lvl="2"/>
            <a:r>
              <a:rPr lang="en-US" dirty="0"/>
              <a:t>Pressure vessels</a:t>
            </a:r>
          </a:p>
          <a:p>
            <a:pPr lvl="2"/>
            <a:r>
              <a:rPr lang="en-US" dirty="0"/>
              <a:t>Environmental hazards</a:t>
            </a:r>
          </a:p>
          <a:p>
            <a:pPr lvl="2"/>
            <a:r>
              <a:rPr lang="en-US" dirty="0"/>
              <a:t>Bioenvironmental hazards</a:t>
            </a:r>
          </a:p>
          <a:p>
            <a:pPr lvl="1"/>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picture containing text&#10;&#10;Description automatically generated">
            <a:extLst>
              <a:ext uri="{FF2B5EF4-FFF2-40B4-BE49-F238E27FC236}">
                <a16:creationId xmlns:a16="http://schemas.microsoft.com/office/drawing/2014/main" id="{A587694F-1D42-F615-F521-80F34FEDB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283" y="4226312"/>
            <a:ext cx="3098784" cy="2022088"/>
          </a:xfrm>
          <a:prstGeom prst="rect">
            <a:avLst/>
          </a:prstGeom>
          <a:ln>
            <a:solidFill>
              <a:schemeClr val="tx1">
                <a:lumMod val="50000"/>
                <a:lumOff val="50000"/>
              </a:schemeClr>
            </a:solidFill>
          </a:ln>
        </p:spPr>
      </p:pic>
    </p:spTree>
    <p:extLst>
      <p:ext uri="{BB962C8B-B14F-4D97-AF65-F5344CB8AC3E}">
        <p14:creationId xmlns:p14="http://schemas.microsoft.com/office/powerpoint/2010/main" val="4008123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Priority Considerations</a:t>
            </a:r>
          </a:p>
        </p:txBody>
      </p:sp>
      <p:sp>
        <p:nvSpPr>
          <p:cNvPr id="3" name="Content Placeholder 2"/>
          <p:cNvSpPr>
            <a:spLocks noGrp="1"/>
          </p:cNvSpPr>
          <p:nvPr>
            <p:ph idx="1"/>
          </p:nvPr>
        </p:nvSpPr>
        <p:spPr>
          <a:xfrm>
            <a:off x="573572" y="1504950"/>
            <a:ext cx="5304711" cy="4743450"/>
          </a:xfrm>
        </p:spPr>
        <p:txBody>
          <a:bodyPr/>
          <a:lstStyle/>
          <a:p>
            <a:pPr marL="0" indent="0" algn="ctr">
              <a:buNone/>
            </a:pPr>
            <a:r>
              <a:rPr lang="en-US" u="sng" dirty="0"/>
              <a:t>Responders</a:t>
            </a:r>
          </a:p>
          <a:p>
            <a:r>
              <a:rPr lang="en-US" dirty="0">
                <a:solidFill>
                  <a:schemeClr val="accent2"/>
                </a:solidFill>
              </a:rPr>
              <a:t>Declare the site “safe” </a:t>
            </a:r>
          </a:p>
          <a:p>
            <a:r>
              <a:rPr lang="en-US" dirty="0">
                <a:solidFill>
                  <a:schemeClr val="accent2"/>
                </a:solidFill>
              </a:rPr>
              <a:t>Survivor recovery</a:t>
            </a:r>
          </a:p>
          <a:p>
            <a:r>
              <a:rPr lang="en-US" dirty="0">
                <a:solidFill>
                  <a:schemeClr val="accent2"/>
                </a:solidFill>
              </a:rPr>
              <a:t>Site security</a:t>
            </a:r>
          </a:p>
          <a:p>
            <a:r>
              <a:rPr lang="en-US" dirty="0"/>
              <a:t>Human remains</a:t>
            </a:r>
          </a:p>
          <a:p>
            <a:r>
              <a:rPr lang="en-US" dirty="0"/>
              <a:t>Initial site survey (stakes)</a:t>
            </a:r>
          </a:p>
          <a:p>
            <a:r>
              <a:rPr lang="en-US" dirty="0"/>
              <a:t>Site logistics</a:t>
            </a:r>
          </a:p>
          <a:p>
            <a:r>
              <a:rPr lang="en-US" dirty="0"/>
              <a:t>Establish communications</a:t>
            </a:r>
          </a:p>
          <a:p>
            <a:r>
              <a:rPr lang="en-US" dirty="0"/>
              <a:t>Weather observation</a:t>
            </a:r>
          </a:p>
          <a:p>
            <a:r>
              <a:rPr lang="en-US" dirty="0"/>
              <a:t>Secure any classified data / material</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6313627" y="1504950"/>
            <a:ext cx="5304711"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r>
              <a:rPr lang="en-US" u="sng" kern="0" dirty="0"/>
              <a:t>ISB</a:t>
            </a:r>
          </a:p>
          <a:p>
            <a:r>
              <a:rPr lang="en-US" kern="0" dirty="0"/>
              <a:t>Flight Data / Data Recorders</a:t>
            </a:r>
          </a:p>
          <a:p>
            <a:r>
              <a:rPr lang="en-US" kern="0" dirty="0"/>
              <a:t>Witnesses / Survivor statements</a:t>
            </a:r>
          </a:p>
          <a:p>
            <a:r>
              <a:rPr lang="en-US" kern="0" dirty="0"/>
              <a:t>Equipment fluids (</a:t>
            </a:r>
            <a:r>
              <a:rPr lang="en-US" kern="0" dirty="0" err="1"/>
              <a:t>Hyd</a:t>
            </a:r>
            <a:r>
              <a:rPr lang="en-US" kern="0" dirty="0"/>
              <a:t>, fuel, oil, LOX)</a:t>
            </a:r>
          </a:p>
          <a:p>
            <a:r>
              <a:rPr lang="en-US" kern="0" dirty="0"/>
              <a:t>Impound records</a:t>
            </a:r>
          </a:p>
          <a:p>
            <a:r>
              <a:rPr lang="en-US" kern="0" dirty="0"/>
              <a:t>Preservation of perishable evidence</a:t>
            </a:r>
          </a:p>
          <a:p>
            <a:r>
              <a:rPr lang="en-US" kern="0" dirty="0"/>
              <a:t>Photography</a:t>
            </a:r>
          </a:p>
        </p:txBody>
      </p:sp>
      <p:pic>
        <p:nvPicPr>
          <p:cNvPr id="7" name="Picture 6" descr="A picture containing indoor&#10;&#10;Description automatically generated">
            <a:extLst>
              <a:ext uri="{FF2B5EF4-FFF2-40B4-BE49-F238E27FC236}">
                <a16:creationId xmlns:a16="http://schemas.microsoft.com/office/drawing/2014/main" id="{519EB348-9F4D-CF4C-B751-BAD7B3DED3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1629" y="4667461"/>
            <a:ext cx="2001438" cy="1580940"/>
          </a:xfrm>
          <a:prstGeom prst="rect">
            <a:avLst/>
          </a:prstGeom>
          <a:ln>
            <a:solidFill>
              <a:schemeClr val="tx1">
                <a:lumMod val="50000"/>
                <a:lumOff val="50000"/>
              </a:schemeClr>
            </a:solidFill>
          </a:ln>
        </p:spPr>
      </p:pic>
    </p:spTree>
    <p:extLst>
      <p:ext uri="{BB962C8B-B14F-4D97-AF65-F5344CB8AC3E}">
        <p14:creationId xmlns:p14="http://schemas.microsoft.com/office/powerpoint/2010/main" val="1015724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Site Actions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Initial walk through</a:t>
            </a:r>
          </a:p>
          <a:p>
            <a:r>
              <a:rPr lang="en-US" dirty="0"/>
              <a:t>Photograph mishap site</a:t>
            </a:r>
          </a:p>
          <a:p>
            <a:r>
              <a:rPr lang="en-US" dirty="0"/>
              <a:t>Preserve perishable on site evidence</a:t>
            </a:r>
          </a:p>
          <a:p>
            <a:pPr lvl="1"/>
            <a:r>
              <a:rPr lang="en-US" dirty="0"/>
              <a:t>Protect wreckage – consider the weather</a:t>
            </a:r>
          </a:p>
          <a:p>
            <a:pPr lvl="1"/>
            <a:r>
              <a:rPr lang="en-US" dirty="0"/>
              <a:t>Ground markings / impact marks</a:t>
            </a:r>
          </a:p>
          <a:p>
            <a:r>
              <a:rPr lang="en-US" dirty="0"/>
              <a:t>Witness identification  </a:t>
            </a:r>
          </a:p>
          <a:p>
            <a:pPr lvl="1"/>
            <a:r>
              <a:rPr lang="en-US" dirty="0"/>
              <a:t>Locate and interview transient witnesses</a:t>
            </a:r>
          </a:p>
          <a:p>
            <a:r>
              <a:rPr lang="en-US" dirty="0"/>
              <a:t>Preliminary diagram of major components</a:t>
            </a:r>
          </a:p>
        </p:txBody>
      </p:sp>
      <p:pic>
        <p:nvPicPr>
          <p:cNvPr id="3" name="Picture 2" descr="A picture containing text&#10;&#10;Description automatically generated">
            <a:extLst>
              <a:ext uri="{FF2B5EF4-FFF2-40B4-BE49-F238E27FC236}">
                <a16:creationId xmlns:a16="http://schemas.microsoft.com/office/drawing/2014/main" id="{6099D9A2-9226-BC76-B0A6-7E8B9E9399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3150" y="4460488"/>
            <a:ext cx="2739917" cy="1787912"/>
          </a:xfrm>
          <a:prstGeom prst="rect">
            <a:avLst/>
          </a:prstGeom>
          <a:ln>
            <a:solidFill>
              <a:schemeClr val="tx1">
                <a:lumMod val="50000"/>
                <a:lumOff val="50000"/>
              </a:schemeClr>
            </a:solidFill>
          </a:ln>
        </p:spPr>
      </p:pic>
    </p:spTree>
    <p:extLst>
      <p:ext uri="{BB962C8B-B14F-4D97-AF65-F5344CB8AC3E}">
        <p14:creationId xmlns:p14="http://schemas.microsoft.com/office/powerpoint/2010/main" val="2713134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Site Actions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Mishap site Do’s and Don’ts</a:t>
            </a:r>
          </a:p>
          <a:p>
            <a:pPr lvl="1"/>
            <a:r>
              <a:rPr lang="en-US" dirty="0"/>
              <a:t>DON’T</a:t>
            </a:r>
          </a:p>
          <a:p>
            <a:pPr lvl="2"/>
            <a:r>
              <a:rPr lang="en-US" dirty="0"/>
              <a:t>Trample the site</a:t>
            </a:r>
          </a:p>
          <a:p>
            <a:pPr lvl="2"/>
            <a:r>
              <a:rPr lang="en-US" dirty="0"/>
              <a:t>Move wreckage needlessly </a:t>
            </a:r>
          </a:p>
          <a:p>
            <a:pPr lvl="2"/>
            <a:r>
              <a:rPr lang="en-US" dirty="0"/>
              <a:t>Put fractured parts back together</a:t>
            </a:r>
          </a:p>
          <a:p>
            <a:pPr lvl="2"/>
            <a:r>
              <a:rPr lang="en-US" dirty="0"/>
              <a:t>Stick your hands in dark places</a:t>
            </a:r>
          </a:p>
          <a:p>
            <a:pPr lvl="1"/>
            <a:r>
              <a:rPr lang="en-US" dirty="0"/>
              <a:t>DO</a:t>
            </a:r>
          </a:p>
          <a:p>
            <a:pPr lvl="2"/>
            <a:r>
              <a:rPr lang="en-US" dirty="0"/>
              <a:t>Identify parts and diagram mishap site</a:t>
            </a:r>
          </a:p>
          <a:p>
            <a:pPr lvl="2"/>
            <a:r>
              <a:rPr lang="en-US" dirty="0"/>
              <a:t>Know the site hazards and use proper PPE </a:t>
            </a:r>
          </a:p>
          <a:p>
            <a:pPr lvl="2"/>
            <a:r>
              <a:rPr lang="en-US" dirty="0"/>
              <a:t>Preserve site evidence to max extent possible</a:t>
            </a:r>
          </a:p>
          <a:p>
            <a:pPr lvl="2"/>
            <a:r>
              <a:rPr lang="en-US" dirty="0"/>
              <a:t>Ensure all wreckage and ground scars are photographed from all angles</a:t>
            </a:r>
          </a:p>
          <a:p>
            <a:pPr lvl="2"/>
            <a:r>
              <a:rPr lang="en-US" dirty="0"/>
              <a:t>Take engine, fuel, hydraulic and liquid oxygen (LOX) samples</a:t>
            </a:r>
          </a:p>
          <a:p>
            <a:pPr lvl="2"/>
            <a:r>
              <a:rPr lang="en-US" dirty="0"/>
              <a:t>Establish a personnel roster to limit access to site</a:t>
            </a:r>
          </a:p>
        </p:txBody>
      </p:sp>
      <p:pic>
        <p:nvPicPr>
          <p:cNvPr id="4" name="Picture 3" descr="Icon&#10;&#10;Description automatically generated">
            <a:extLst>
              <a:ext uri="{FF2B5EF4-FFF2-40B4-BE49-F238E27FC236}">
                <a16:creationId xmlns:a16="http://schemas.microsoft.com/office/drawing/2014/main" id="{7B9A9238-C25A-CB49-F156-7FAD58BDA3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7592" y="1578250"/>
            <a:ext cx="2675475" cy="1642473"/>
          </a:xfrm>
          <a:prstGeom prst="rect">
            <a:avLst/>
          </a:prstGeom>
          <a:ln>
            <a:solidFill>
              <a:schemeClr val="tx1">
                <a:lumMod val="50000"/>
                <a:lumOff val="50000"/>
              </a:schemeClr>
            </a:solidFill>
          </a:ln>
        </p:spPr>
      </p:pic>
    </p:spTree>
    <p:extLst>
      <p:ext uri="{BB962C8B-B14F-4D97-AF65-F5344CB8AC3E}">
        <p14:creationId xmlns:p14="http://schemas.microsoft.com/office/powerpoint/2010/main" val="15027525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Site Actions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Fatalities</a:t>
            </a:r>
          </a:p>
          <a:p>
            <a:pPr lvl="1"/>
            <a:r>
              <a:rPr lang="en-US" dirty="0"/>
              <a:t>Remains tagged, photographed and removed</a:t>
            </a:r>
          </a:p>
          <a:p>
            <a:pPr lvl="1"/>
            <a:r>
              <a:rPr lang="en-US" dirty="0"/>
              <a:t>Involve your Flight Surgeon with Mortuary Affairs Officer and Coroner</a:t>
            </a:r>
          </a:p>
          <a:p>
            <a:pPr lvl="1"/>
            <a:r>
              <a:rPr lang="en-US" dirty="0"/>
              <a:t>With large, complex mishaps this process may take days</a:t>
            </a:r>
          </a:p>
          <a:p>
            <a:r>
              <a:rPr lang="en-US" dirty="0"/>
              <a:t>Data recorders</a:t>
            </a:r>
          </a:p>
          <a:p>
            <a:pPr lvl="1"/>
            <a:r>
              <a:rPr lang="en-US" dirty="0"/>
              <a:t>Contact AFSEC / Technical Assistance (DSN 246-5867) to determine:</a:t>
            </a:r>
          </a:p>
          <a:p>
            <a:pPr lvl="2"/>
            <a:r>
              <a:rPr lang="en-US" dirty="0"/>
              <a:t>Where to locate the devices</a:t>
            </a:r>
          </a:p>
          <a:p>
            <a:pPr lvl="2"/>
            <a:r>
              <a:rPr lang="en-US" dirty="0"/>
              <a:t>How to download the data</a:t>
            </a:r>
          </a:p>
          <a:p>
            <a:pPr lvl="2"/>
            <a:r>
              <a:rPr lang="en-US" dirty="0"/>
              <a:t>Where to send recorders </a:t>
            </a:r>
          </a:p>
          <a:p>
            <a:pPr lvl="2"/>
            <a:r>
              <a:rPr lang="en-US" dirty="0"/>
              <a:t>Where to locate other sources of data</a:t>
            </a:r>
          </a:p>
        </p:txBody>
      </p:sp>
      <p:pic>
        <p:nvPicPr>
          <p:cNvPr id="4" name="Picture 3" descr="A picture containing text, clipart&#10;&#10;Description automatically generated">
            <a:extLst>
              <a:ext uri="{FF2B5EF4-FFF2-40B4-BE49-F238E27FC236}">
                <a16:creationId xmlns:a16="http://schemas.microsoft.com/office/drawing/2014/main" id="{1FB36ACB-821B-184A-A89B-9A2AD2C779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0667" y="5353050"/>
            <a:ext cx="3112400" cy="895349"/>
          </a:xfrm>
          <a:prstGeom prst="rect">
            <a:avLst/>
          </a:prstGeom>
        </p:spPr>
      </p:pic>
    </p:spTree>
    <p:extLst>
      <p:ext uri="{BB962C8B-B14F-4D97-AF65-F5344CB8AC3E}">
        <p14:creationId xmlns:p14="http://schemas.microsoft.com/office/powerpoint/2010/main" val="949100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Mishap Site Actions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Regarding internal recorders, if part of the wreckage:</a:t>
            </a:r>
          </a:p>
          <a:p>
            <a:pPr lvl="1"/>
            <a:r>
              <a:rPr lang="en-US" i="1" dirty="0"/>
              <a:t>Do NOT allow anyone to review data acquired from the recording devices that have been recovered from wreckage</a:t>
            </a:r>
          </a:p>
          <a:p>
            <a:pPr lvl="2"/>
            <a:r>
              <a:rPr lang="en-US" i="1" dirty="0"/>
              <a:t>This includes Wing/CCs, Ops Group/CCs, and Squadron/CCs, etc.</a:t>
            </a:r>
          </a:p>
          <a:p>
            <a:pPr lvl="1"/>
            <a:r>
              <a:rPr lang="en-US" dirty="0"/>
              <a:t>Until this equipment can be sent to AFSEC, store it (them) in the SIB room or vault where other wreckage and equipment recovered from the mishap is stored</a:t>
            </a:r>
          </a:p>
          <a:p>
            <a:pPr lvl="1"/>
            <a:r>
              <a:rPr lang="en-US" dirty="0"/>
              <a:t>Once the SIB has arrived on site, transfer the equipment over to them</a:t>
            </a:r>
          </a:p>
          <a:p>
            <a:pPr lvl="1"/>
            <a:r>
              <a:rPr lang="en-US" dirty="0"/>
              <a:t>The SIB may then choose to send the recording device(s) to AFSEC for analysis – following proper coordination before shipping</a:t>
            </a:r>
          </a:p>
          <a:p>
            <a:endParaRPr lang="en-US" dirty="0"/>
          </a:p>
        </p:txBody>
      </p:sp>
      <p:pic>
        <p:nvPicPr>
          <p:cNvPr id="3" name="Picture 2" descr="A picture containing text&#10;&#10;Description automatically generated">
            <a:extLst>
              <a:ext uri="{FF2B5EF4-FFF2-40B4-BE49-F238E27FC236}">
                <a16:creationId xmlns:a16="http://schemas.microsoft.com/office/drawing/2014/main" id="{115DD780-CA97-295F-57CB-A370D9C89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3150" y="4460488"/>
            <a:ext cx="2739917" cy="1787912"/>
          </a:xfrm>
          <a:prstGeom prst="rect">
            <a:avLst/>
          </a:prstGeom>
          <a:ln>
            <a:solidFill>
              <a:schemeClr val="tx1">
                <a:lumMod val="50000"/>
                <a:lumOff val="50000"/>
              </a:schemeClr>
            </a:solidFill>
          </a:ln>
        </p:spPr>
      </p:pic>
    </p:spTree>
    <p:extLst>
      <p:ext uri="{BB962C8B-B14F-4D97-AF65-F5344CB8AC3E}">
        <p14:creationId xmlns:p14="http://schemas.microsoft.com/office/powerpoint/2010/main" val="31971134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Walk Through</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12" name="Picture 3">
            <a:extLst>
              <a:ext uri="{FF2B5EF4-FFF2-40B4-BE49-F238E27FC236}">
                <a16:creationId xmlns:a16="http://schemas.microsoft.com/office/drawing/2014/main" id="{B563E8AF-9FAB-76D0-6C55-9FD1B4B1FC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2561" y="1438275"/>
            <a:ext cx="7737475" cy="4867275"/>
          </a:xfrm>
          <a:ln>
            <a:solidFill>
              <a:schemeClr val="tx1">
                <a:lumMod val="50000"/>
                <a:lumOff val="50000"/>
              </a:schemeClr>
            </a:solidFill>
          </a:ln>
        </p:spPr>
      </p:pic>
      <p:sp>
        <p:nvSpPr>
          <p:cNvPr id="13" name="Line 5">
            <a:extLst>
              <a:ext uri="{FF2B5EF4-FFF2-40B4-BE49-F238E27FC236}">
                <a16:creationId xmlns:a16="http://schemas.microsoft.com/office/drawing/2014/main" id="{49EF2517-4A54-762F-DC8F-96CB8C7BC7E5}"/>
              </a:ext>
            </a:extLst>
          </p:cNvPr>
          <p:cNvSpPr>
            <a:spLocks noChangeShapeType="1"/>
          </p:cNvSpPr>
          <p:nvPr/>
        </p:nvSpPr>
        <p:spPr bwMode="auto">
          <a:xfrm flipH="1">
            <a:off x="3094735" y="1944726"/>
            <a:ext cx="601662" cy="1666875"/>
          </a:xfrm>
          <a:prstGeom prst="line">
            <a:avLst/>
          </a:prstGeom>
          <a:noFill/>
          <a:ln w="57150">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Text Box 4">
            <a:extLst>
              <a:ext uri="{FF2B5EF4-FFF2-40B4-BE49-F238E27FC236}">
                <a16:creationId xmlns:a16="http://schemas.microsoft.com/office/drawing/2014/main" id="{D6BF84F2-1470-5147-F19C-2971F146CB6E}"/>
              </a:ext>
            </a:extLst>
          </p:cNvPr>
          <p:cNvSpPr txBox="1">
            <a:spLocks noChangeArrowheads="1"/>
          </p:cNvSpPr>
          <p:nvPr/>
        </p:nvSpPr>
        <p:spPr bwMode="auto">
          <a:xfrm>
            <a:off x="2867722" y="1578014"/>
            <a:ext cx="1657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800" dirty="0"/>
              <a:t>Missing Wing</a:t>
            </a:r>
          </a:p>
        </p:txBody>
      </p:sp>
      <p:sp>
        <p:nvSpPr>
          <p:cNvPr id="3" name="TextBox 2">
            <a:extLst>
              <a:ext uri="{FF2B5EF4-FFF2-40B4-BE49-F238E27FC236}">
                <a16:creationId xmlns:a16="http://schemas.microsoft.com/office/drawing/2014/main" id="{470078EF-473F-D6AC-03FC-CCBBC0A7F1FC}"/>
              </a:ext>
            </a:extLst>
          </p:cNvPr>
          <p:cNvSpPr txBox="1"/>
          <p:nvPr/>
        </p:nvSpPr>
        <p:spPr>
          <a:xfrm>
            <a:off x="9640036" y="1438275"/>
            <a:ext cx="2103231" cy="307777"/>
          </a:xfrm>
          <a:prstGeom prst="rect">
            <a:avLst/>
          </a:prstGeom>
          <a:noFill/>
        </p:spPr>
        <p:txBody>
          <a:bodyPr wrap="square" rtlCol="0">
            <a:spAutoFit/>
          </a:bodyPr>
          <a:lstStyle/>
          <a:p>
            <a:r>
              <a:rPr lang="en-US" dirty="0"/>
              <a:t>*Flight Mishap Example</a:t>
            </a:r>
          </a:p>
        </p:txBody>
      </p:sp>
      <p:sp>
        <p:nvSpPr>
          <p:cNvPr id="4" name="Flowchart: Connector 3">
            <a:extLst>
              <a:ext uri="{FF2B5EF4-FFF2-40B4-BE49-F238E27FC236}">
                <a16:creationId xmlns:a16="http://schemas.microsoft.com/office/drawing/2014/main" id="{38339170-0AC6-061E-C8E9-E01254387B57}"/>
              </a:ext>
            </a:extLst>
          </p:cNvPr>
          <p:cNvSpPr/>
          <p:nvPr/>
        </p:nvSpPr>
        <p:spPr bwMode="auto">
          <a:xfrm>
            <a:off x="4850780" y="2118732"/>
            <a:ext cx="278781" cy="26762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5" name="Flowchart: Connector 4">
            <a:extLst>
              <a:ext uri="{FF2B5EF4-FFF2-40B4-BE49-F238E27FC236}">
                <a16:creationId xmlns:a16="http://schemas.microsoft.com/office/drawing/2014/main" id="{5F5907BE-F9FD-D9FA-899E-6BFB8625924C}"/>
              </a:ext>
            </a:extLst>
          </p:cNvPr>
          <p:cNvSpPr/>
          <p:nvPr/>
        </p:nvSpPr>
        <p:spPr bwMode="auto">
          <a:xfrm>
            <a:off x="5537180" y="2137317"/>
            <a:ext cx="278781" cy="26762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7" name="Flowchart: Connector 6">
            <a:extLst>
              <a:ext uri="{FF2B5EF4-FFF2-40B4-BE49-F238E27FC236}">
                <a16:creationId xmlns:a16="http://schemas.microsoft.com/office/drawing/2014/main" id="{278C13B5-70F6-B681-FF79-825CD80C9DF7}"/>
              </a:ext>
            </a:extLst>
          </p:cNvPr>
          <p:cNvSpPr/>
          <p:nvPr/>
        </p:nvSpPr>
        <p:spPr bwMode="auto">
          <a:xfrm>
            <a:off x="5922278" y="2137317"/>
            <a:ext cx="278781" cy="26762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8" name="Flowchart: Connector 7">
            <a:extLst>
              <a:ext uri="{FF2B5EF4-FFF2-40B4-BE49-F238E27FC236}">
                <a16:creationId xmlns:a16="http://schemas.microsoft.com/office/drawing/2014/main" id="{F9FD408F-0769-FD65-EB0E-0C65B13C942F}"/>
              </a:ext>
            </a:extLst>
          </p:cNvPr>
          <p:cNvSpPr/>
          <p:nvPr/>
        </p:nvSpPr>
        <p:spPr bwMode="auto">
          <a:xfrm>
            <a:off x="6841376" y="2252546"/>
            <a:ext cx="278781" cy="26762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44006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DAFI 91-204</a:t>
            </a:r>
          </a:p>
        </p:txBody>
      </p:sp>
      <p:sp>
        <p:nvSpPr>
          <p:cNvPr id="3" name="Content Placeholder 2"/>
          <p:cNvSpPr>
            <a:spLocks noGrp="1"/>
          </p:cNvSpPr>
          <p:nvPr>
            <p:ph idx="1"/>
          </p:nvPr>
        </p:nvSpPr>
        <p:spPr>
          <a:xfrm>
            <a:off x="368301" y="1504950"/>
            <a:ext cx="11374966" cy="4743450"/>
          </a:xfrm>
        </p:spPr>
        <p:txBody>
          <a:bodyPr/>
          <a:lstStyle/>
          <a:p>
            <a:r>
              <a:rPr lang="en-US" dirty="0"/>
              <a:t>Training Requirements</a:t>
            </a:r>
          </a:p>
          <a:p>
            <a:r>
              <a:rPr lang="en-US" dirty="0"/>
              <a:t>Paragraph 2.12.2.1.</a:t>
            </a:r>
          </a:p>
          <a:p>
            <a:pPr lvl="1"/>
            <a:r>
              <a:rPr lang="en-US" dirty="0"/>
              <a:t>Provide annual refresher training on the basics of mishap investigation to personnel trained and qualified to perform ISB/SIB duties (AFRC will only train personnel for interim board participation per MOA/MOUs with the closest Regular AF installation). </a:t>
            </a:r>
          </a:p>
          <a:p>
            <a:pPr>
              <a:tabLst>
                <a:tab pos="1600200" algn="l"/>
              </a:tabLst>
            </a:pPr>
            <a:r>
              <a:rPr lang="en-US" dirty="0"/>
              <a:t>Paragraph 2.12.2.2.</a:t>
            </a:r>
          </a:p>
          <a:p>
            <a:pPr lvl="1">
              <a:tabLst>
                <a:tab pos="1600200" algn="l"/>
              </a:tabLst>
            </a:pPr>
            <a:r>
              <a:rPr lang="en-US" dirty="0"/>
              <a:t>Include available human factors experts (e.g., aerospace physiologists, psychologists, flight surgeons) who have completed either the Aircraft Mishap Investigation and Prevention workshop, Aircraft Mishap Investigation Course, Mishap Investigation Non-Aviation course, or Introduction to Mishap Investigation course in annual refresher training. (T-1) Annually track human factors experts for completion of training and availability to support ISBs and SIBs. (T-1)</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431130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Walk Through</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8" name="Picture 8" descr="IMG_0503">
            <a:extLst>
              <a:ext uri="{FF2B5EF4-FFF2-40B4-BE49-F238E27FC236}">
                <a16:creationId xmlns:a16="http://schemas.microsoft.com/office/drawing/2014/main" id="{188E3A68-ECBF-4A00-98CE-912BCE091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229" y="1358589"/>
            <a:ext cx="3140075" cy="2452687"/>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9" descr="IMG_0505">
            <a:extLst>
              <a:ext uri="{FF2B5EF4-FFF2-40B4-BE49-F238E27FC236}">
                <a16:creationId xmlns:a16="http://schemas.microsoft.com/office/drawing/2014/main" id="{2EE516A1-AF14-03DD-4771-8466BBB5C3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3129" y="1354876"/>
            <a:ext cx="3344420" cy="2456400"/>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10" descr="IMG_0506">
            <a:extLst>
              <a:ext uri="{FF2B5EF4-FFF2-40B4-BE49-F238E27FC236}">
                <a16:creationId xmlns:a16="http://schemas.microsoft.com/office/drawing/2014/main" id="{FAC5A50C-F53D-16C5-55D3-7D895051E2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7713" y="3925693"/>
            <a:ext cx="3478212" cy="2397125"/>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1" descr="IMG_0512">
            <a:extLst>
              <a:ext uri="{FF2B5EF4-FFF2-40B4-BE49-F238E27FC236}">
                <a16:creationId xmlns:a16="http://schemas.microsoft.com/office/drawing/2014/main" id="{54D679F0-9B5B-AE13-88AC-D8B0335466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95759" y="3925694"/>
            <a:ext cx="3379788" cy="2397125"/>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descr="Text, whiteboard&#10;&#10;Description automatically generated">
            <a:extLst>
              <a:ext uri="{FF2B5EF4-FFF2-40B4-BE49-F238E27FC236}">
                <a16:creationId xmlns:a16="http://schemas.microsoft.com/office/drawing/2014/main" id="{14F3A4DC-6BD6-AFF6-38B0-7559C95A62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8229" y="5209194"/>
            <a:ext cx="2169929" cy="1113624"/>
          </a:xfrm>
          <a:prstGeom prst="rect">
            <a:avLst/>
          </a:prstGeom>
          <a:ln>
            <a:solidFill>
              <a:schemeClr val="tx1">
                <a:lumMod val="50000"/>
                <a:lumOff val="50000"/>
              </a:schemeClr>
            </a:solidFill>
          </a:ln>
        </p:spPr>
      </p:pic>
    </p:spTree>
    <p:extLst>
      <p:ext uri="{BB962C8B-B14F-4D97-AF65-F5344CB8AC3E}">
        <p14:creationId xmlns:p14="http://schemas.microsoft.com/office/powerpoint/2010/main" val="1848112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Walk Through</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Know what hazards you are dealing with!</a:t>
            </a:r>
          </a:p>
          <a:p>
            <a:r>
              <a:rPr lang="en-US" dirty="0"/>
              <a:t>Use Personal Protective Equipment (PPE) if required</a:t>
            </a:r>
          </a:p>
          <a:p>
            <a:r>
              <a:rPr lang="en-US" dirty="0"/>
              <a:t>Limit access to site, brief all on hazards</a:t>
            </a:r>
          </a:p>
          <a:p>
            <a:pPr>
              <a:tabLst>
                <a:tab pos="3028950" algn="l"/>
              </a:tabLst>
            </a:pPr>
            <a:r>
              <a:rPr lang="en-US" i="1" dirty="0"/>
              <a:t>Responsibility of IC to know the site hazards, know the PPE requirements, and provide PPE to individuals</a:t>
            </a:r>
          </a:p>
          <a:p>
            <a:pPr marL="0" indent="0">
              <a:buNone/>
            </a:pPr>
            <a:endParaRPr lang="en-US" dirty="0"/>
          </a:p>
        </p:txBody>
      </p:sp>
      <p:pic>
        <p:nvPicPr>
          <p:cNvPr id="5" name="Picture 6" descr="F:\1 Previous SIBs\8 Tucson F16 IqAF Jun 15\1 SIB Files\Photos\Raw PA Photos\06 - Site\Impact Site\6 - EOD Cleanup Pre-Dig - Day 6\150630-Z-NT824-039.JPG">
            <a:extLst>
              <a:ext uri="{FF2B5EF4-FFF2-40B4-BE49-F238E27FC236}">
                <a16:creationId xmlns:a16="http://schemas.microsoft.com/office/drawing/2014/main" id="{03504297-8E44-6B5F-62A5-C0D40D70F1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0683" y="4269186"/>
            <a:ext cx="2882384" cy="19792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509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Hazards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Hazardous materials</a:t>
            </a:r>
          </a:p>
          <a:p>
            <a:r>
              <a:rPr lang="en-US" dirty="0"/>
              <a:t>Hazardous situations</a:t>
            </a:r>
          </a:p>
          <a:p>
            <a:r>
              <a:rPr lang="en-US" dirty="0"/>
              <a:t>Safety Board Members are NOT experts in Hazard recognition and removal</a:t>
            </a:r>
          </a:p>
          <a:p>
            <a:r>
              <a:rPr lang="en-US" dirty="0"/>
              <a:t>Rely on the EXPERTS to…</a:t>
            </a:r>
          </a:p>
          <a:p>
            <a:r>
              <a:rPr lang="en-US" dirty="0"/>
              <a:t>Perform a RM Analysis of the mishap site</a:t>
            </a:r>
          </a:p>
          <a:p>
            <a:endParaRPr lang="en-US" dirty="0"/>
          </a:p>
          <a:p>
            <a:pPr marL="0" indent="0">
              <a:buNone/>
            </a:pPr>
            <a:endParaRPr lang="en-US" dirty="0"/>
          </a:p>
        </p:txBody>
      </p:sp>
      <p:pic>
        <p:nvPicPr>
          <p:cNvPr id="4" name="Picture 3" descr="Icon&#10;&#10;Description automatically generated with medium confidence">
            <a:extLst>
              <a:ext uri="{FF2B5EF4-FFF2-40B4-BE49-F238E27FC236}">
                <a16:creationId xmlns:a16="http://schemas.microsoft.com/office/drawing/2014/main" id="{35722B69-1ECC-32C0-0CAD-7EB96CB366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6274" y="3952555"/>
            <a:ext cx="2276793" cy="2295845"/>
          </a:xfrm>
          <a:prstGeom prst="rect">
            <a:avLst/>
          </a:prstGeom>
        </p:spPr>
      </p:pic>
    </p:spTree>
    <p:extLst>
      <p:ext uri="{BB962C8B-B14F-4D97-AF65-F5344CB8AC3E}">
        <p14:creationId xmlns:p14="http://schemas.microsoft.com/office/powerpoint/2010/main" val="3498783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 the Wreckage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8" name="Picture 6">
            <a:extLst>
              <a:ext uri="{FF2B5EF4-FFF2-40B4-BE49-F238E27FC236}">
                <a16:creationId xmlns:a16="http://schemas.microsoft.com/office/drawing/2014/main" id="{D7153B98-3152-8859-DFE6-C8D34DE216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65" y="1347517"/>
            <a:ext cx="5365768" cy="3559020"/>
          </a:xfrm>
          <a:prstGeom prst="rect">
            <a:avLst/>
          </a:prstGeom>
          <a:noFill/>
          <a:ln w="38100">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7">
            <a:extLst>
              <a:ext uri="{FF2B5EF4-FFF2-40B4-BE49-F238E27FC236}">
                <a16:creationId xmlns:a16="http://schemas.microsoft.com/office/drawing/2014/main" id="{65681AC7-93B9-D6E6-DD00-73F4865125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3533" y="2596140"/>
            <a:ext cx="5366860" cy="37014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54334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 the Wreckage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250" y="1376088"/>
            <a:ext cx="8953500" cy="4991648"/>
          </a:xfrm>
          <a:prstGeom prst="rect">
            <a:avLst/>
          </a:prstGeom>
          <a:ln>
            <a:solidFill>
              <a:schemeClr val="tx1">
                <a:lumMod val="50000"/>
                <a:lumOff val="50000"/>
              </a:schemeClr>
            </a:solidFill>
          </a:ln>
        </p:spPr>
      </p:pic>
    </p:spTree>
    <p:extLst>
      <p:ext uri="{BB962C8B-B14F-4D97-AF65-F5344CB8AC3E}">
        <p14:creationId xmlns:p14="http://schemas.microsoft.com/office/powerpoint/2010/main" val="3593480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 the Wreckage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Visible stakes</a:t>
            </a:r>
          </a:p>
          <a:p>
            <a:r>
              <a:rPr lang="en-US" dirty="0"/>
              <a:t>Color coding</a:t>
            </a:r>
          </a:p>
          <a:p>
            <a:pPr lvl="1"/>
            <a:r>
              <a:rPr lang="en-US" dirty="0"/>
              <a:t>Paint</a:t>
            </a:r>
          </a:p>
          <a:p>
            <a:pPr lvl="1"/>
            <a:r>
              <a:rPr lang="en-US" dirty="0"/>
              <a:t>Ribbons</a:t>
            </a:r>
          </a:p>
          <a:p>
            <a:r>
              <a:rPr lang="en-US" dirty="0"/>
              <a:t>Tags</a:t>
            </a:r>
          </a:p>
          <a:p>
            <a:pPr lvl="1"/>
            <a:r>
              <a:rPr lang="en-US" dirty="0"/>
              <a:t>What items need staking?</a:t>
            </a:r>
          </a:p>
          <a:p>
            <a:pPr lvl="1"/>
            <a:r>
              <a:rPr lang="en-US" dirty="0"/>
              <a:t>What to diagram?</a:t>
            </a:r>
          </a:p>
          <a:p>
            <a:pPr lvl="1"/>
            <a:r>
              <a:rPr lang="en-US" dirty="0"/>
              <a:t>What do the colors designate?</a:t>
            </a:r>
          </a:p>
        </p:txBody>
      </p:sp>
      <p:pic>
        <p:nvPicPr>
          <p:cNvPr id="5" name="Picture 4" descr="C:\Users\thomasje\Desktop\SIB Photos\Hill SIB\4 May-5 May Class A Mishap (Lt Col Sabia)\IMG_0396.JPG">
            <a:extLst>
              <a:ext uri="{FF2B5EF4-FFF2-40B4-BE49-F238E27FC236}">
                <a16:creationId xmlns:a16="http://schemas.microsoft.com/office/drawing/2014/main" id="{D6F3D041-B3CB-DC27-2439-7F1EC5DC13D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4332" y="2642315"/>
            <a:ext cx="3838735" cy="36060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5361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Photography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Purpose</a:t>
            </a:r>
          </a:p>
          <a:p>
            <a:pPr lvl="1"/>
            <a:r>
              <a:rPr lang="en-US" dirty="0"/>
              <a:t>Documents the mishap</a:t>
            </a:r>
          </a:p>
          <a:p>
            <a:pPr lvl="1"/>
            <a:r>
              <a:rPr lang="en-US" dirty="0"/>
              <a:t>Educates people who could not observe the scene firsthand </a:t>
            </a:r>
          </a:p>
          <a:p>
            <a:pPr lvl="1"/>
            <a:r>
              <a:rPr lang="en-US" dirty="0"/>
              <a:t>Enhances understanding in briefings and the report</a:t>
            </a:r>
          </a:p>
          <a:p>
            <a:r>
              <a:rPr lang="en-US" dirty="0"/>
              <a:t>Rules of thumb</a:t>
            </a:r>
          </a:p>
          <a:p>
            <a:pPr lvl="1"/>
            <a:r>
              <a:rPr lang="en-US" dirty="0"/>
              <a:t>Overshoot – take more photos than you think you’ll need</a:t>
            </a:r>
          </a:p>
          <a:p>
            <a:pPr lvl="1"/>
            <a:r>
              <a:rPr lang="en-US" dirty="0"/>
              <a:t>Document each photograph!!!</a:t>
            </a:r>
          </a:p>
          <a:p>
            <a:pPr lvl="2"/>
            <a:r>
              <a:rPr lang="en-US" dirty="0"/>
              <a:t>So that you will not forget what is captured</a:t>
            </a:r>
          </a:p>
          <a:p>
            <a:r>
              <a:rPr lang="en-US" dirty="0"/>
              <a:t>Control of pictures</a:t>
            </a:r>
          </a:p>
          <a:p>
            <a:pPr lvl="1"/>
            <a:r>
              <a:rPr lang="en-US" dirty="0"/>
              <a:t>Personal / cell phone cameras are NOT allowed</a:t>
            </a:r>
          </a:p>
          <a:p>
            <a:pPr lvl="1"/>
            <a:r>
              <a:rPr lang="en-US" dirty="0"/>
              <a:t>Must control mishap related information and sharing</a:t>
            </a:r>
          </a:p>
        </p:txBody>
      </p:sp>
      <p:pic>
        <p:nvPicPr>
          <p:cNvPr id="8" name="Picture 7" descr="F:\1 Previous SIBs\8 Tucson F16 IqAF Jun 15\1 SIB Files\Photos\Raw PA Photos\07 - Operations\Public Affairs\150626-Z-MH222-048.JPG">
            <a:extLst>
              <a:ext uri="{FF2B5EF4-FFF2-40B4-BE49-F238E27FC236}">
                <a16:creationId xmlns:a16="http://schemas.microsoft.com/office/drawing/2014/main" id="{E41F636A-BC25-1017-8D63-50086C5583C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6706" r="24890"/>
          <a:stretch>
            <a:fillRect/>
          </a:stretch>
        </p:blipFill>
        <p:spPr bwMode="auto">
          <a:xfrm>
            <a:off x="8438353" y="3044283"/>
            <a:ext cx="3127115" cy="32041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Flowchart: Connector 2">
            <a:extLst>
              <a:ext uri="{FF2B5EF4-FFF2-40B4-BE49-F238E27FC236}">
                <a16:creationId xmlns:a16="http://schemas.microsoft.com/office/drawing/2014/main" id="{A6E193FB-966B-E59E-C83F-3B81497183EE}"/>
              </a:ext>
            </a:extLst>
          </p:cNvPr>
          <p:cNvSpPr/>
          <p:nvPr/>
        </p:nvSpPr>
        <p:spPr bwMode="auto">
          <a:xfrm>
            <a:off x="8780335" y="3793922"/>
            <a:ext cx="342486" cy="380625"/>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4" name="Flowchart: Connector 3">
            <a:extLst>
              <a:ext uri="{FF2B5EF4-FFF2-40B4-BE49-F238E27FC236}">
                <a16:creationId xmlns:a16="http://schemas.microsoft.com/office/drawing/2014/main" id="{D6351582-F582-F8F3-20DE-A369894078A5}"/>
              </a:ext>
            </a:extLst>
          </p:cNvPr>
          <p:cNvSpPr/>
          <p:nvPr/>
        </p:nvSpPr>
        <p:spPr bwMode="auto">
          <a:xfrm>
            <a:off x="9847663" y="3607561"/>
            <a:ext cx="342486" cy="380625"/>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5" name="Flowchart: Connector 4">
            <a:extLst>
              <a:ext uri="{FF2B5EF4-FFF2-40B4-BE49-F238E27FC236}">
                <a16:creationId xmlns:a16="http://schemas.microsoft.com/office/drawing/2014/main" id="{8D7F0C07-8D7A-815A-9012-6696EFDEBAF9}"/>
              </a:ext>
            </a:extLst>
          </p:cNvPr>
          <p:cNvSpPr/>
          <p:nvPr/>
        </p:nvSpPr>
        <p:spPr bwMode="auto">
          <a:xfrm>
            <a:off x="10252826" y="3881579"/>
            <a:ext cx="342486" cy="380625"/>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9" name="Flowchart: Connector 8">
            <a:extLst>
              <a:ext uri="{FF2B5EF4-FFF2-40B4-BE49-F238E27FC236}">
                <a16:creationId xmlns:a16="http://schemas.microsoft.com/office/drawing/2014/main" id="{4250C295-BD94-FF81-443D-D13B94AE9820}"/>
              </a:ext>
            </a:extLst>
          </p:cNvPr>
          <p:cNvSpPr/>
          <p:nvPr/>
        </p:nvSpPr>
        <p:spPr bwMode="auto">
          <a:xfrm>
            <a:off x="11043736" y="4664081"/>
            <a:ext cx="342486" cy="380625"/>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044934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Photography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“Perishable” to “Non-Perishable”</a:t>
            </a:r>
          </a:p>
          <a:p>
            <a:r>
              <a:rPr lang="en-US" dirty="0"/>
              <a:t>Generic time-sensitive list:</a:t>
            </a:r>
          </a:p>
          <a:p>
            <a:pPr lvl="1"/>
            <a:r>
              <a:rPr lang="en-US" dirty="0"/>
              <a:t>Medical evidence</a:t>
            </a:r>
          </a:p>
          <a:p>
            <a:pPr lvl="1"/>
            <a:r>
              <a:rPr lang="en-US" dirty="0"/>
              <a:t>Potentially significant evidence</a:t>
            </a:r>
          </a:p>
          <a:p>
            <a:pPr lvl="2"/>
            <a:r>
              <a:rPr lang="en-US" dirty="0"/>
              <a:t>Ground scars, etc.</a:t>
            </a:r>
          </a:p>
          <a:p>
            <a:pPr lvl="1"/>
            <a:r>
              <a:rPr lang="en-US" dirty="0"/>
              <a:t>Aerial photography</a:t>
            </a:r>
          </a:p>
          <a:p>
            <a:pPr lvl="1"/>
            <a:r>
              <a:rPr lang="en-US" dirty="0"/>
              <a:t>Wreckage inventory</a:t>
            </a:r>
          </a:p>
          <a:p>
            <a:pPr lvl="1"/>
            <a:r>
              <a:rPr lang="en-US" dirty="0"/>
              <a:t>Damage to private property</a:t>
            </a:r>
          </a:p>
          <a:p>
            <a:pPr lvl="1"/>
            <a:r>
              <a:rPr lang="en-US" dirty="0"/>
              <a:t>Witness point-of-view shots</a:t>
            </a:r>
          </a:p>
        </p:txBody>
      </p:sp>
      <p:pic>
        <p:nvPicPr>
          <p:cNvPr id="4" name="Picture 3" descr="A camera with a lens&#10;&#10;Description automatically generated with low confidence">
            <a:extLst>
              <a:ext uri="{FF2B5EF4-FFF2-40B4-BE49-F238E27FC236}">
                <a16:creationId xmlns:a16="http://schemas.microsoft.com/office/drawing/2014/main" id="{713647FB-D693-9D55-CF5E-8632A5BD0C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99396" y="4557640"/>
            <a:ext cx="2313672" cy="1690760"/>
          </a:xfrm>
          <a:prstGeom prst="rect">
            <a:avLst/>
          </a:prstGeom>
          <a:ln>
            <a:solidFill>
              <a:schemeClr val="tx1">
                <a:lumMod val="50000"/>
                <a:lumOff val="50000"/>
              </a:schemeClr>
            </a:solidFill>
          </a:ln>
        </p:spPr>
      </p:pic>
    </p:spTree>
    <p:extLst>
      <p:ext uri="{BB962C8B-B14F-4D97-AF65-F5344CB8AC3E}">
        <p14:creationId xmlns:p14="http://schemas.microsoft.com/office/powerpoint/2010/main" val="22884659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Photography</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What are we looking at?</a:t>
            </a:r>
          </a:p>
          <a:p>
            <a:r>
              <a:rPr lang="en-US" dirty="0"/>
              <a:t>Document each photo!!!</a:t>
            </a:r>
          </a:p>
        </p:txBody>
      </p:sp>
      <p:pic>
        <p:nvPicPr>
          <p:cNvPr id="5" name="Content Placeholder 6" descr="G3PF7202.JPG">
            <a:extLst>
              <a:ext uri="{FF2B5EF4-FFF2-40B4-BE49-F238E27FC236}">
                <a16:creationId xmlns:a16="http://schemas.microsoft.com/office/drawing/2014/main" id="{6E130402-5C39-183E-81AC-BB8E2DD7FB3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4594" y="1710446"/>
            <a:ext cx="4144213" cy="2441542"/>
          </a:xfrm>
          <a:prstGeom prst="rect">
            <a:avLst/>
          </a:prstGeom>
          <a:noFill/>
          <a:ln w="19050">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6" descr="F:\1 Previous SIBs\8 Tucson F16 IqAF Jun 15\1 SIB Files\Photos\Raw PA Photos\05 - Aircraft Parts\150627-Z-ZZ999-045.JPG">
            <a:extLst>
              <a:ext uri="{FF2B5EF4-FFF2-40B4-BE49-F238E27FC236}">
                <a16:creationId xmlns:a16="http://schemas.microsoft.com/office/drawing/2014/main" id="{3B759372-9680-4B73-12EC-A05FD6E824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7520" y="3232825"/>
            <a:ext cx="3823939" cy="2890044"/>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5494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Murphy’s Law</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p:txBody>
          <a:bodyPr/>
          <a:lstStyle/>
          <a:p>
            <a:r>
              <a:rPr lang="en-US" dirty="0"/>
              <a:t>…of photography</a:t>
            </a:r>
          </a:p>
          <a:p>
            <a:endParaRPr lang="en-US" dirty="0"/>
          </a:p>
          <a:p>
            <a:pPr marL="0" indent="0" algn="ctr">
              <a:buNone/>
            </a:pPr>
            <a:r>
              <a:rPr lang="en-US" sz="2600" dirty="0"/>
              <a:t>The chances of a piece of evidence having been measured and photographed before someone alters it is inversely proportional to its importance in determining why the mishap occurred.</a:t>
            </a:r>
          </a:p>
        </p:txBody>
      </p:sp>
      <p:pic>
        <p:nvPicPr>
          <p:cNvPr id="4" name="Picture 3">
            <a:extLst>
              <a:ext uri="{FF2B5EF4-FFF2-40B4-BE49-F238E27FC236}">
                <a16:creationId xmlns:a16="http://schemas.microsoft.com/office/drawing/2014/main" id="{6D350E1A-F777-9A53-6A37-5D152F8F1C29}"/>
              </a:ext>
            </a:extLst>
          </p:cNvPr>
          <p:cNvPicPr>
            <a:picLocks noChangeAspect="1"/>
          </p:cNvPicPr>
          <p:nvPr/>
        </p:nvPicPr>
        <p:blipFill>
          <a:blip r:embed="rId3"/>
          <a:stretch>
            <a:fillRect/>
          </a:stretch>
        </p:blipFill>
        <p:spPr>
          <a:xfrm>
            <a:off x="6048368" y="3424237"/>
            <a:ext cx="95263" cy="9526"/>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B9BDF327-03CC-1727-CF61-4AD1857797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7746" y="4442926"/>
            <a:ext cx="1997722" cy="1805473"/>
          </a:xfrm>
          <a:prstGeom prst="rect">
            <a:avLst/>
          </a:prstGeom>
          <a:ln>
            <a:solidFill>
              <a:schemeClr val="tx1">
                <a:lumMod val="50000"/>
                <a:lumOff val="50000"/>
              </a:schemeClr>
            </a:solidFill>
          </a:ln>
        </p:spPr>
      </p:pic>
    </p:spTree>
    <p:extLst>
      <p:ext uri="{BB962C8B-B14F-4D97-AF65-F5344CB8AC3E}">
        <p14:creationId xmlns:p14="http://schemas.microsoft.com/office/powerpoint/2010/main" val="1538562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Initial Response</a:t>
            </a:r>
          </a:p>
        </p:txBody>
      </p:sp>
    </p:spTree>
    <p:extLst>
      <p:ext uri="{BB962C8B-B14F-4D97-AF65-F5344CB8AC3E}">
        <p14:creationId xmlns:p14="http://schemas.microsoft.com/office/powerpoint/2010/main" val="2627493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Interviews</a:t>
            </a:r>
          </a:p>
        </p:txBody>
      </p:sp>
    </p:spTree>
    <p:extLst>
      <p:ext uri="{BB962C8B-B14F-4D97-AF65-F5344CB8AC3E}">
        <p14:creationId xmlns:p14="http://schemas.microsoft.com/office/powerpoint/2010/main" val="2448798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Content Placeholder 6"/>
          <p:cNvSpPr>
            <a:spLocks noGrp="1"/>
          </p:cNvSpPr>
          <p:nvPr>
            <p:ph idx="1"/>
          </p:nvPr>
        </p:nvSpPr>
        <p:spPr>
          <a:xfrm>
            <a:off x="368301" y="1504950"/>
            <a:ext cx="7945966" cy="4743450"/>
          </a:xfrm>
        </p:spPr>
        <p:txBody>
          <a:bodyPr/>
          <a:lstStyle/>
          <a:p>
            <a:r>
              <a:rPr lang="en-US" dirty="0"/>
              <a:t>Review the </a:t>
            </a:r>
            <a:r>
              <a:rPr lang="en-US" i="1" dirty="0"/>
              <a:t>Safety Investigator ISB Interview Guide </a:t>
            </a:r>
            <a:r>
              <a:rPr lang="en-US" dirty="0"/>
              <a:t>found in the ISB Go Package prior to conducting any interviews</a:t>
            </a:r>
          </a:p>
          <a:p>
            <a:r>
              <a:rPr lang="en-US" dirty="0"/>
              <a:t>Ensure your ISB has copies of all the required interview forms</a:t>
            </a:r>
          </a:p>
          <a:p>
            <a:pPr lvl="1"/>
            <a:r>
              <a:rPr lang="en-US" dirty="0"/>
              <a:t>Work with Wing/Safety or Delta/Safety to acquire all necessary interview forms, if necessary</a:t>
            </a:r>
          </a:p>
        </p:txBody>
      </p:sp>
      <p:pic>
        <p:nvPicPr>
          <p:cNvPr id="5" name="Picture 1">
            <a:extLst>
              <a:ext uri="{FF2B5EF4-FFF2-40B4-BE49-F238E27FC236}">
                <a16:creationId xmlns:a16="http://schemas.microsoft.com/office/drawing/2014/main" id="{2A09CCF1-212B-C976-A5E9-119FA9864A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7999" y="1432488"/>
            <a:ext cx="3285068" cy="4878848"/>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7063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Interviews can be </a:t>
            </a:r>
            <a:r>
              <a:rPr lang="en-US" i="1" dirty="0"/>
              <a:t>privileged</a:t>
            </a:r>
            <a:r>
              <a:rPr lang="en-US" dirty="0"/>
              <a:t> or </a:t>
            </a:r>
            <a:r>
              <a:rPr lang="en-US" i="1" dirty="0"/>
              <a:t>non-privileged</a:t>
            </a:r>
            <a:r>
              <a:rPr lang="en-US" dirty="0"/>
              <a:t> depending on the type of mishap</a:t>
            </a:r>
          </a:p>
          <a:p>
            <a:r>
              <a:rPr lang="en-US" dirty="0"/>
              <a:t>There are two parts to privilege:</a:t>
            </a:r>
          </a:p>
          <a:p>
            <a:pPr lvl="1"/>
            <a:r>
              <a:rPr lang="en-US" dirty="0"/>
              <a:t>First, the deliberative process:  The analysis of the evidence (witness statements, maintenance forms, training records, weather, etc.)</a:t>
            </a:r>
          </a:p>
          <a:p>
            <a:pPr lvl="2"/>
            <a:r>
              <a:rPr lang="en-US" dirty="0"/>
              <a:t>This is a responsibility of the SIB, not that of the ISB</a:t>
            </a:r>
          </a:p>
          <a:p>
            <a:pPr lvl="2"/>
            <a:r>
              <a:rPr lang="en-US" dirty="0"/>
              <a:t>The ISB gathers evidence, the SIB analyzes the evidence</a:t>
            </a:r>
          </a:p>
          <a:p>
            <a:pPr lvl="1"/>
            <a:r>
              <a:rPr lang="en-US" dirty="0"/>
              <a:t>Second, statements taken under a promise of confidentiality </a:t>
            </a:r>
          </a:p>
          <a:p>
            <a:pPr lvl="2"/>
            <a:r>
              <a:rPr lang="en-US" dirty="0"/>
              <a:t>ISBs are involved with the interview process</a:t>
            </a:r>
          </a:p>
          <a:p>
            <a:pPr lvl="2"/>
            <a:r>
              <a:rPr lang="en-US" dirty="0"/>
              <a:t>As are SIBs</a:t>
            </a:r>
          </a:p>
        </p:txBody>
      </p:sp>
      <p:pic>
        <p:nvPicPr>
          <p:cNvPr id="5" name="Picture 4" descr="Icon&#10;&#10;Description automatically generated">
            <a:extLst>
              <a:ext uri="{FF2B5EF4-FFF2-40B4-BE49-F238E27FC236}">
                <a16:creationId xmlns:a16="http://schemas.microsoft.com/office/drawing/2014/main" id="{DAE8397A-55FF-51CA-59B4-BD5CCA47DF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6528" y="4166504"/>
            <a:ext cx="2716539" cy="2081896"/>
          </a:xfrm>
          <a:prstGeom prst="rect">
            <a:avLst/>
          </a:prstGeom>
          <a:ln>
            <a:solidFill>
              <a:schemeClr val="tx1">
                <a:lumMod val="50000"/>
                <a:lumOff val="50000"/>
              </a:schemeClr>
            </a:solidFill>
          </a:ln>
        </p:spPr>
      </p:pic>
    </p:spTree>
    <p:extLst>
      <p:ext uri="{BB962C8B-B14F-4D97-AF65-F5344CB8AC3E}">
        <p14:creationId xmlns:p14="http://schemas.microsoft.com/office/powerpoint/2010/main" val="813827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i="1" dirty="0"/>
              <a:t>When</a:t>
            </a:r>
            <a:r>
              <a:rPr lang="en-US" dirty="0"/>
              <a:t> a promise of confidentiality IS authorized:</a:t>
            </a:r>
          </a:p>
          <a:p>
            <a:pPr lvl="1"/>
            <a:r>
              <a:rPr lang="en-US" dirty="0"/>
              <a:t>For DAF nuclear surety, space, aviation, guided missile, directed energy, and friendly fire mishaps, or when authorized in accordance with paragraph </a:t>
            </a:r>
            <a:r>
              <a:rPr lang="en-US" i="1" dirty="0"/>
              <a:t>DAF 91-204, Paragraph 4.5.2.1.</a:t>
            </a:r>
          </a:p>
          <a:p>
            <a:r>
              <a:rPr lang="en-US" i="1" dirty="0"/>
              <a:t>When</a:t>
            </a:r>
            <a:r>
              <a:rPr lang="en-US" dirty="0"/>
              <a:t> a promise of confidentiality IS NOT authorized:</a:t>
            </a:r>
          </a:p>
          <a:p>
            <a:pPr lvl="1"/>
            <a:r>
              <a:rPr lang="en-US" dirty="0"/>
              <a:t>For explosives, small arms, chemical agents, afloat, ground, motor vehicle, off-duty military mishaps, or incidents, or hazards, see </a:t>
            </a:r>
            <a:r>
              <a:rPr lang="en-US" i="1" dirty="0"/>
              <a:t>DAF 91-204, Paragraph 4.5.2.1. </a:t>
            </a:r>
            <a:r>
              <a:rPr lang="en-US" dirty="0"/>
              <a:t>for exceptions</a:t>
            </a:r>
          </a:p>
          <a:p>
            <a:r>
              <a:rPr lang="en-US" dirty="0"/>
              <a:t>Think privileged (promise of confidentiality) vs non-privileged interviews (no promise of confidentiality)</a:t>
            </a:r>
          </a:p>
        </p:txBody>
      </p:sp>
      <p:pic>
        <p:nvPicPr>
          <p:cNvPr id="8" name="Picture 7" descr="Diagram&#10;&#10;Description automatically generated with medium confidence">
            <a:extLst>
              <a:ext uri="{FF2B5EF4-FFF2-40B4-BE49-F238E27FC236}">
                <a16:creationId xmlns:a16="http://schemas.microsoft.com/office/drawing/2014/main" id="{0C3EB388-47B3-FCEF-2C88-40758C6473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8015" y="4828478"/>
            <a:ext cx="1535051" cy="1419922"/>
          </a:xfrm>
          <a:prstGeom prst="rect">
            <a:avLst/>
          </a:prstGeom>
          <a:ln>
            <a:solidFill>
              <a:schemeClr val="tx1">
                <a:lumMod val="50000"/>
                <a:lumOff val="50000"/>
              </a:schemeClr>
            </a:solidFill>
          </a:ln>
        </p:spPr>
      </p:pic>
    </p:spTree>
    <p:extLst>
      <p:ext uri="{BB962C8B-B14F-4D97-AF65-F5344CB8AC3E}">
        <p14:creationId xmlns:p14="http://schemas.microsoft.com/office/powerpoint/2010/main" val="55346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i="1" dirty="0"/>
              <a:t>Who</a:t>
            </a:r>
            <a:r>
              <a:rPr lang="en-US" dirty="0"/>
              <a:t> IS authorized to make a promise of confidentiality?</a:t>
            </a:r>
          </a:p>
          <a:p>
            <a:pPr lvl="1"/>
            <a:r>
              <a:rPr lang="en-US" dirty="0"/>
              <a:t>Members of a Safety Board</a:t>
            </a:r>
          </a:p>
          <a:p>
            <a:pPr lvl="2"/>
            <a:r>
              <a:rPr lang="en-US" dirty="0"/>
              <a:t>ISB President, ISB Investigating Officer, SIB President, SIB Investigating Officer, or a single investigating officer (SIO)</a:t>
            </a:r>
          </a:p>
          <a:p>
            <a:pPr lvl="2"/>
            <a:r>
              <a:rPr lang="en-US" dirty="0"/>
              <a:t>And </a:t>
            </a:r>
            <a:r>
              <a:rPr lang="en-US" i="1" dirty="0"/>
              <a:t>only</a:t>
            </a:r>
            <a:r>
              <a:rPr lang="en-US" dirty="0"/>
              <a:t> during safety investigations where promises of confidentiality are authorized</a:t>
            </a:r>
          </a:p>
          <a:p>
            <a:pPr lvl="2"/>
            <a:r>
              <a:rPr lang="en-US" dirty="0"/>
              <a:t>When authorized by Board President or IO</a:t>
            </a:r>
          </a:p>
          <a:p>
            <a:pPr marL="285750" lvl="2"/>
            <a:r>
              <a:rPr lang="en-US" i="1" dirty="0"/>
              <a:t>Who</a:t>
            </a:r>
            <a:r>
              <a:rPr lang="en-US" dirty="0"/>
              <a:t> IS NOT authorized to make a promise of confidentiality?</a:t>
            </a:r>
          </a:p>
          <a:p>
            <a:pPr lvl="2"/>
            <a:r>
              <a:rPr lang="en-US" dirty="0"/>
              <a:t>Commanders</a:t>
            </a:r>
          </a:p>
          <a:p>
            <a:pPr lvl="2"/>
            <a:r>
              <a:rPr lang="en-US" dirty="0"/>
              <a:t>The safety office, unless appointed to safety board</a:t>
            </a:r>
          </a:p>
        </p:txBody>
      </p:sp>
      <p:pic>
        <p:nvPicPr>
          <p:cNvPr id="5" name="Picture 4" descr="Icon&#10;&#10;Description automatically generated">
            <a:extLst>
              <a:ext uri="{FF2B5EF4-FFF2-40B4-BE49-F238E27FC236}">
                <a16:creationId xmlns:a16="http://schemas.microsoft.com/office/drawing/2014/main" id="{588E64A6-FF16-D11B-A8AE-7DA7D92109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6233" y="4468712"/>
            <a:ext cx="1956833" cy="1779688"/>
          </a:xfrm>
          <a:prstGeom prst="rect">
            <a:avLst/>
          </a:prstGeom>
          <a:ln>
            <a:solidFill>
              <a:schemeClr val="tx1">
                <a:lumMod val="50000"/>
                <a:lumOff val="50000"/>
              </a:schemeClr>
            </a:solidFill>
          </a:ln>
        </p:spPr>
      </p:pic>
    </p:spTree>
    <p:extLst>
      <p:ext uri="{BB962C8B-B14F-4D97-AF65-F5344CB8AC3E}">
        <p14:creationId xmlns:p14="http://schemas.microsoft.com/office/powerpoint/2010/main" val="25281724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Document the Promise</a:t>
            </a:r>
          </a:p>
          <a:p>
            <a:pPr lvl="1"/>
            <a:r>
              <a:rPr lang="en-US" dirty="0"/>
              <a:t>How do we document the promise</a:t>
            </a:r>
          </a:p>
          <a:p>
            <a:pPr lvl="2"/>
            <a:r>
              <a:rPr lang="en-US" dirty="0"/>
              <a:t>Use of non-privilege and privileged witness forms and statements</a:t>
            </a:r>
          </a:p>
          <a:p>
            <a:pPr lvl="1"/>
            <a:r>
              <a:rPr lang="en-US" dirty="0"/>
              <a:t>Who could be offered a promise of confidentiality?</a:t>
            </a:r>
          </a:p>
          <a:p>
            <a:pPr lvl="2"/>
            <a:r>
              <a:rPr lang="en-US" dirty="0"/>
              <a:t>Depends on circumstances of the mishap</a:t>
            </a:r>
          </a:p>
          <a:p>
            <a:pPr lvl="3"/>
            <a:r>
              <a:rPr lang="en-US" dirty="0"/>
              <a:t>Mishap aircrew</a:t>
            </a:r>
          </a:p>
          <a:p>
            <a:pPr lvl="3"/>
            <a:r>
              <a:rPr lang="en-US" dirty="0"/>
              <a:t>Maintenance</a:t>
            </a:r>
          </a:p>
          <a:p>
            <a:pPr lvl="3"/>
            <a:r>
              <a:rPr lang="en-US" dirty="0"/>
              <a:t>Supervisors</a:t>
            </a:r>
          </a:p>
          <a:p>
            <a:r>
              <a:rPr lang="en-US" i="1" dirty="0"/>
              <a:t>Not all witnesses need or require a promise of confidentiality</a:t>
            </a:r>
          </a:p>
          <a:p>
            <a:r>
              <a:rPr lang="en-US" i="1" dirty="0"/>
              <a:t>Only make an offer of a promise of confidentiality if necessary</a:t>
            </a:r>
          </a:p>
        </p:txBody>
      </p:sp>
      <p:pic>
        <p:nvPicPr>
          <p:cNvPr id="5" name="Picture 4" descr="A picture containing clipart&#10;&#10;Description automatically generated">
            <a:extLst>
              <a:ext uri="{FF2B5EF4-FFF2-40B4-BE49-F238E27FC236}">
                <a16:creationId xmlns:a16="http://schemas.microsoft.com/office/drawing/2014/main" id="{3D85F095-AE5C-DA83-C692-F0A95BDFD6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0050" y="4485838"/>
            <a:ext cx="1823018" cy="1762562"/>
          </a:xfrm>
          <a:prstGeom prst="rect">
            <a:avLst/>
          </a:prstGeom>
          <a:ln>
            <a:solidFill>
              <a:schemeClr val="tx1">
                <a:lumMod val="50000"/>
                <a:lumOff val="50000"/>
              </a:schemeClr>
            </a:solidFill>
          </a:ln>
        </p:spPr>
      </p:pic>
    </p:spTree>
    <p:extLst>
      <p:ext uri="{BB962C8B-B14F-4D97-AF65-F5344CB8AC3E}">
        <p14:creationId xmlns:p14="http://schemas.microsoft.com/office/powerpoint/2010/main" val="30591120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ISB accomplishes initial interviews with:</a:t>
            </a:r>
          </a:p>
          <a:p>
            <a:pPr lvl="1"/>
            <a:r>
              <a:rPr lang="en-US" dirty="0"/>
              <a:t>Mishap participants (Ops, MX) and eye-witnesses</a:t>
            </a:r>
          </a:p>
          <a:p>
            <a:r>
              <a:rPr lang="en-US" dirty="0"/>
              <a:t>ISB interviews are simple:</a:t>
            </a:r>
          </a:p>
          <a:p>
            <a:pPr lvl="1"/>
            <a:r>
              <a:rPr lang="en-US" dirty="0"/>
              <a:t>“Tell me what happened” and let them talk uninterrupted</a:t>
            </a:r>
          </a:p>
          <a:p>
            <a:pPr lvl="1"/>
            <a:r>
              <a:rPr lang="en-US" dirty="0"/>
              <a:t>Save any questions for the end</a:t>
            </a:r>
          </a:p>
          <a:p>
            <a:r>
              <a:rPr lang="en-US" dirty="0"/>
              <a:t>Leave detailed questioning for SIB</a:t>
            </a:r>
          </a:p>
          <a:p>
            <a:r>
              <a:rPr lang="en-US" dirty="0"/>
              <a:t>Don’t share information from other interviewees</a:t>
            </a:r>
          </a:p>
          <a:p>
            <a:pPr lvl="1"/>
            <a:r>
              <a:rPr lang="en-US" dirty="0"/>
              <a:t>“In his interview, Capt Matthews mentioned …”</a:t>
            </a:r>
          </a:p>
          <a:p>
            <a:pPr lvl="1"/>
            <a:r>
              <a:rPr lang="en-US" dirty="0"/>
              <a:t>This </a:t>
            </a:r>
            <a:r>
              <a:rPr lang="en-US" u="sng" dirty="0"/>
              <a:t>violates</a:t>
            </a:r>
            <a:r>
              <a:rPr lang="en-US" dirty="0"/>
              <a:t> Privilege</a:t>
            </a:r>
          </a:p>
        </p:txBody>
      </p:sp>
      <p:pic>
        <p:nvPicPr>
          <p:cNvPr id="5" name="Picture 4" descr="Logo&#10;&#10;Description automatically generated with medium confidence">
            <a:extLst>
              <a:ext uri="{FF2B5EF4-FFF2-40B4-BE49-F238E27FC236}">
                <a16:creationId xmlns:a16="http://schemas.microsoft.com/office/drawing/2014/main" id="{97F6BC65-EC08-7138-A858-A3FEDE4B4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1660" y="4438184"/>
            <a:ext cx="2021407" cy="1810215"/>
          </a:xfrm>
          <a:prstGeom prst="rect">
            <a:avLst/>
          </a:prstGeom>
          <a:ln>
            <a:solidFill>
              <a:schemeClr val="tx1">
                <a:lumMod val="50000"/>
                <a:lumOff val="50000"/>
              </a:schemeClr>
            </a:solidFill>
          </a:ln>
        </p:spPr>
      </p:pic>
    </p:spTree>
    <p:extLst>
      <p:ext uri="{BB962C8B-B14F-4D97-AF65-F5344CB8AC3E}">
        <p14:creationId xmlns:p14="http://schemas.microsoft.com/office/powerpoint/2010/main" val="18367227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AF Portal / SIB Support</a:t>
            </a: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433" y="2233053"/>
            <a:ext cx="5658640" cy="2810267"/>
          </a:xfrm>
          <a:prstGeom prst="rect">
            <a:avLst/>
          </a:prstGeom>
          <a:ln>
            <a:solidFill>
              <a:schemeClr val="tx1">
                <a:lumMod val="50000"/>
                <a:lumOff val="50000"/>
              </a:schemeClr>
            </a:solidFill>
          </a:ln>
        </p:spPr>
      </p:pic>
      <p:pic>
        <p:nvPicPr>
          <p:cNvPr id="5" name="Picture 4" descr="Graphical user interface, text, application, email&#10;&#10;Description automatically generated">
            <a:extLst>
              <a:ext uri="{FF2B5EF4-FFF2-40B4-BE49-F238E27FC236}">
                <a16:creationId xmlns:a16="http://schemas.microsoft.com/office/drawing/2014/main" id="{F3CA67CB-6DDA-DBD9-8E9E-CE184F8E83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7561" y="3638186"/>
            <a:ext cx="4048690" cy="2610214"/>
          </a:xfrm>
          <a:prstGeom prst="rect">
            <a:avLst/>
          </a:prstGeom>
          <a:ln>
            <a:solidFill>
              <a:schemeClr val="tx1">
                <a:lumMod val="50000"/>
                <a:lumOff val="50000"/>
              </a:schemeClr>
            </a:solidFill>
          </a:ln>
        </p:spPr>
      </p:pic>
    </p:spTree>
    <p:extLst>
      <p:ext uri="{BB962C8B-B14F-4D97-AF65-F5344CB8AC3E}">
        <p14:creationId xmlns:p14="http://schemas.microsoft.com/office/powerpoint/2010/main" val="1665123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Interviews</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Foot stompers!</a:t>
            </a:r>
          </a:p>
          <a:p>
            <a:pPr lvl="1"/>
            <a:r>
              <a:rPr lang="en-US" dirty="0"/>
              <a:t>Be sure all interviews include the privilege or non-privileged statement </a:t>
            </a:r>
          </a:p>
          <a:p>
            <a:pPr lvl="1"/>
            <a:r>
              <a:rPr lang="en-US" dirty="0"/>
              <a:t>Develop a list of who was interviewed and turn this list over to SIB</a:t>
            </a:r>
          </a:p>
          <a:p>
            <a:pPr lvl="1"/>
            <a:r>
              <a:rPr lang="en-US" dirty="0"/>
              <a:t>“Tell me what happened….” </a:t>
            </a:r>
          </a:p>
          <a:p>
            <a:pPr lvl="1"/>
            <a:r>
              <a:rPr lang="en-US" dirty="0"/>
              <a:t>For recorded interviews, let them tell their stories uninterrupted</a:t>
            </a:r>
          </a:p>
          <a:p>
            <a:pPr lvl="1"/>
            <a:r>
              <a:rPr lang="en-US" dirty="0"/>
              <a:t>Make sure recording devices are adequate and functional</a:t>
            </a:r>
          </a:p>
          <a:p>
            <a:pPr lvl="1"/>
            <a:r>
              <a:rPr lang="en-US" dirty="0"/>
              <a:t>Consider using two recorders</a:t>
            </a:r>
          </a:p>
          <a:p>
            <a:pPr lvl="1"/>
            <a:r>
              <a:rPr lang="en-US" i="1" dirty="0"/>
              <a:t>Medical care always care takes precedence over interviews</a:t>
            </a:r>
          </a:p>
        </p:txBody>
      </p:sp>
      <p:pic>
        <p:nvPicPr>
          <p:cNvPr id="5" name="Picture 4" descr="A picture containing clipart&#10;&#10;Description automatically generated">
            <a:extLst>
              <a:ext uri="{FF2B5EF4-FFF2-40B4-BE49-F238E27FC236}">
                <a16:creationId xmlns:a16="http://schemas.microsoft.com/office/drawing/2014/main" id="{98DB562C-7541-D775-793E-8328C7C96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2329" y="4204010"/>
            <a:ext cx="2160737" cy="2044390"/>
          </a:xfrm>
          <a:prstGeom prst="rect">
            <a:avLst/>
          </a:prstGeom>
          <a:ln>
            <a:solidFill>
              <a:schemeClr val="tx1">
                <a:lumMod val="50000"/>
                <a:lumOff val="50000"/>
              </a:schemeClr>
            </a:solidFill>
          </a:ln>
        </p:spPr>
      </p:pic>
    </p:spTree>
    <p:extLst>
      <p:ext uri="{BB962C8B-B14F-4D97-AF65-F5344CB8AC3E}">
        <p14:creationId xmlns:p14="http://schemas.microsoft.com/office/powerpoint/2010/main" val="14475985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Preliminary Reporting</a:t>
            </a:r>
          </a:p>
        </p:txBody>
      </p:sp>
    </p:spTree>
    <p:extLst>
      <p:ext uri="{BB962C8B-B14F-4D97-AF65-F5344CB8AC3E}">
        <p14:creationId xmlns:p14="http://schemas.microsoft.com/office/powerpoint/2010/main" val="1791699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Following a Mishap</a:t>
            </a:r>
          </a:p>
        </p:txBody>
      </p:sp>
      <p:sp>
        <p:nvSpPr>
          <p:cNvPr id="3" name="Content Placeholder 2"/>
          <p:cNvSpPr>
            <a:spLocks noGrp="1"/>
          </p:cNvSpPr>
          <p:nvPr>
            <p:ph idx="1"/>
          </p:nvPr>
        </p:nvSpPr>
        <p:spPr>
          <a:xfrm>
            <a:off x="368301" y="1504950"/>
            <a:ext cx="11374966" cy="4743450"/>
          </a:xfrm>
        </p:spPr>
        <p:txBody>
          <a:bodyPr/>
          <a:lstStyle/>
          <a:p>
            <a:r>
              <a:rPr lang="en-US" dirty="0"/>
              <a:t>IAW DAFI 91-204, Paragraph 2.6., The Commander of the Regular Air Force / or Space Force installation nearest a mishap will:</a:t>
            </a:r>
          </a:p>
          <a:p>
            <a:pPr lvl="1"/>
            <a:r>
              <a:rPr lang="en-US" dirty="0"/>
              <a:t>Respond to the mishap</a:t>
            </a:r>
          </a:p>
          <a:p>
            <a:pPr lvl="1"/>
            <a:r>
              <a:rPr lang="en-US" dirty="0"/>
              <a:t>Activate the disaster response force</a:t>
            </a:r>
          </a:p>
          <a:p>
            <a:pPr lvl="1"/>
            <a:r>
              <a:rPr lang="en-US" dirty="0"/>
              <a:t>Appoint an incident commander </a:t>
            </a:r>
          </a:p>
          <a:p>
            <a:pPr lvl="1"/>
            <a:r>
              <a:rPr lang="en-US" dirty="0"/>
              <a:t>Appoint an ISB to preserve evidence </a:t>
            </a:r>
          </a:p>
          <a:p>
            <a:pPr lvl="1"/>
            <a:r>
              <a:rPr lang="en-US" dirty="0"/>
              <a:t>Conduct toxicology (TOX) testing as required </a:t>
            </a:r>
          </a:p>
          <a:p>
            <a:pPr lvl="1"/>
            <a:r>
              <a:rPr lang="en-US" dirty="0"/>
              <a:t>Make appropriate military and civilian notifications</a:t>
            </a:r>
          </a:p>
          <a:p>
            <a:pPr lvl="1"/>
            <a:r>
              <a:rPr lang="en-US" dirty="0"/>
              <a:t>For ground mishaps WG/SE will likely fill ISB role</a:t>
            </a:r>
          </a:p>
          <a:p>
            <a:pPr lvl="1"/>
            <a:r>
              <a:rPr lang="en-US" dirty="0"/>
              <a:t>Likely be initial host for SIB</a:t>
            </a:r>
          </a:p>
          <a:p>
            <a:pPr>
              <a:tabLst>
                <a:tab pos="1600200" algn="l"/>
              </a:tabLst>
            </a:pPr>
            <a:r>
              <a:rPr lang="en-US" dirty="0"/>
              <a:t>Some mishaps may require multiple ISBs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picture containing text, sign&#10;&#10;Description automatically generated">
            <a:extLst>
              <a:ext uri="{FF2B5EF4-FFF2-40B4-BE49-F238E27FC236}">
                <a16:creationId xmlns:a16="http://schemas.microsoft.com/office/drawing/2014/main" id="{4CEA190C-A9B5-03A4-C8BC-C5EE6AB06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3906" y="4000186"/>
            <a:ext cx="2229161" cy="2248214"/>
          </a:xfrm>
          <a:prstGeom prst="rect">
            <a:avLst/>
          </a:prstGeom>
          <a:ln>
            <a:solidFill>
              <a:schemeClr val="tx1">
                <a:lumMod val="50000"/>
                <a:lumOff val="50000"/>
              </a:schemeClr>
            </a:solidFill>
          </a:ln>
        </p:spPr>
      </p:pic>
    </p:spTree>
    <p:extLst>
      <p:ext uri="{BB962C8B-B14F-4D97-AF65-F5344CB8AC3E}">
        <p14:creationId xmlns:p14="http://schemas.microsoft.com/office/powerpoint/2010/main" val="42131602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Preliminary Reporting</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The Preliminary Message is fully releasable</a:t>
            </a:r>
          </a:p>
          <a:p>
            <a:pPr lvl="1"/>
            <a:r>
              <a:rPr lang="en-US" dirty="0"/>
              <a:t>The first electronically transmitted safety message advising of a non-nuclear mishap</a:t>
            </a:r>
          </a:p>
          <a:p>
            <a:pPr lvl="1"/>
            <a:r>
              <a:rPr lang="en-US" dirty="0"/>
              <a:t>Accomplished by IO, BP &amp; Wing/Safety or Delta/Safety</a:t>
            </a:r>
          </a:p>
          <a:p>
            <a:pPr lvl="1"/>
            <a:r>
              <a:rPr lang="en-US" dirty="0"/>
              <a:t>Will contain factual information only</a:t>
            </a:r>
          </a:p>
          <a:p>
            <a:pPr lvl="1"/>
            <a:r>
              <a:rPr lang="en-US" dirty="0"/>
              <a:t>Will not contain safety-protected or privileged information</a:t>
            </a:r>
          </a:p>
          <a:p>
            <a:r>
              <a:rPr lang="en-US" dirty="0"/>
              <a:t>Although OPREP-3 reports do not satisfy this requirement, safety personnel should coordinate with the Command Post on OPREPs generated as a result of a mishap to ensure no inaccurate or privileged information is released</a:t>
            </a:r>
          </a:p>
          <a:p>
            <a:r>
              <a:rPr lang="en-US" dirty="0"/>
              <a:t>IAW DAFI 91-204, Table 9.1 Preliminary Messages are due within 1 day of the mishap occurrence</a:t>
            </a:r>
          </a:p>
        </p:txBody>
      </p:sp>
      <p:pic>
        <p:nvPicPr>
          <p:cNvPr id="5" name="Picture 4" descr="Text&#10;&#10;Description automatically generated">
            <a:extLst>
              <a:ext uri="{FF2B5EF4-FFF2-40B4-BE49-F238E27FC236}">
                <a16:creationId xmlns:a16="http://schemas.microsoft.com/office/drawing/2014/main" id="{312CB5DD-402C-571C-F64B-3D4BFA76EB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2849" y="5045388"/>
            <a:ext cx="2280218" cy="1203012"/>
          </a:xfrm>
          <a:prstGeom prst="rect">
            <a:avLst/>
          </a:prstGeom>
          <a:ln>
            <a:solidFill>
              <a:schemeClr val="tx1">
                <a:lumMod val="50000"/>
                <a:lumOff val="50000"/>
              </a:schemeClr>
            </a:solidFill>
          </a:ln>
        </p:spPr>
      </p:pic>
    </p:spTree>
    <p:extLst>
      <p:ext uri="{BB962C8B-B14F-4D97-AF65-F5344CB8AC3E}">
        <p14:creationId xmlns:p14="http://schemas.microsoft.com/office/powerpoint/2010/main" val="6529167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Preliminary Reporting</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Message Type and Responsible Party</a:t>
            </a:r>
          </a:p>
          <a:p>
            <a:pPr lvl="1"/>
            <a:r>
              <a:rPr lang="en-US" dirty="0"/>
              <a:t>OPREP-3 (Command Post)</a:t>
            </a:r>
          </a:p>
          <a:p>
            <a:pPr lvl="2"/>
            <a:r>
              <a:rPr lang="en-US" dirty="0"/>
              <a:t>“Just the facts”</a:t>
            </a:r>
          </a:p>
          <a:p>
            <a:pPr lvl="1"/>
            <a:r>
              <a:rPr lang="en-US" dirty="0"/>
              <a:t>Preliminary Message (Safety / ISB)</a:t>
            </a:r>
          </a:p>
          <a:p>
            <a:pPr lvl="2"/>
            <a:r>
              <a:rPr lang="en-US" dirty="0"/>
              <a:t>“Just the facts”</a:t>
            </a:r>
          </a:p>
          <a:p>
            <a:pPr lvl="2"/>
            <a:r>
              <a:rPr lang="en-US" dirty="0"/>
              <a:t>1 day for aviation, ground, space, and weapons IAW AFI 91-204, Table 9.1</a:t>
            </a:r>
          </a:p>
          <a:p>
            <a:pPr lvl="1"/>
            <a:r>
              <a:rPr lang="en-US" dirty="0"/>
              <a:t>Initial Public Affairs news release (PA)</a:t>
            </a:r>
          </a:p>
          <a:p>
            <a:pPr lvl="2"/>
            <a:r>
              <a:rPr lang="en-US" dirty="0"/>
              <a:t>Fully releasable</a:t>
            </a:r>
          </a:p>
          <a:p>
            <a:pPr lvl="2"/>
            <a:r>
              <a:rPr lang="en-US" dirty="0"/>
              <a:t>Facts from non-privileged sources</a:t>
            </a:r>
          </a:p>
        </p:txBody>
      </p:sp>
      <p:pic>
        <p:nvPicPr>
          <p:cNvPr id="8" name="Picture 7" descr="A black and white sign&#10;&#10;Description automatically generated with low confidence">
            <a:extLst>
              <a:ext uri="{FF2B5EF4-FFF2-40B4-BE49-F238E27FC236}">
                <a16:creationId xmlns:a16="http://schemas.microsoft.com/office/drawing/2014/main" id="{2D166C5A-F20F-8BD9-F8E6-2CA7DE5282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9893" y="5456948"/>
            <a:ext cx="2793174" cy="791451"/>
          </a:xfrm>
          <a:prstGeom prst="rect">
            <a:avLst/>
          </a:prstGeom>
          <a:ln>
            <a:solidFill>
              <a:schemeClr val="tx1">
                <a:lumMod val="50000"/>
                <a:lumOff val="50000"/>
              </a:schemeClr>
            </a:solidFill>
          </a:ln>
        </p:spPr>
      </p:pic>
    </p:spTree>
    <p:extLst>
      <p:ext uri="{BB962C8B-B14F-4D97-AF65-F5344CB8AC3E}">
        <p14:creationId xmlns:p14="http://schemas.microsoft.com/office/powerpoint/2010/main" val="21563731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Preliminary Reporting</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What </a:t>
            </a:r>
            <a:r>
              <a:rPr lang="en-US" i="1" dirty="0"/>
              <a:t>not to say </a:t>
            </a:r>
            <a:r>
              <a:rPr lang="en-US" dirty="0"/>
              <a:t>in an OPREP-3 / Preliminary Report (Poor Example)</a:t>
            </a:r>
          </a:p>
          <a:p>
            <a:endParaRPr lang="en-US" dirty="0"/>
          </a:p>
          <a:p>
            <a:pPr marL="0" indent="0" algn="ctr">
              <a:buNone/>
            </a:pPr>
            <a:r>
              <a:rPr lang="en-US" dirty="0"/>
              <a:t>At 211805ZMAR15 Smith AFB CP was informed of an aircraft crash.  Number of crew members is 1.  The aircrew is active-duty Air Force crew assigned to the 7th Fighter Wing, 17th Fighter Squadron.  Type of aircraft is an F-16C, tail number 85-0330.  Aircraft was destroyed on impact.  No collateral damage.  Aircraft was on a local surface air attack training mission.  Suspected cause of the mishap is engine failure.  Interim Safety Board President is Col Harold, 7th OG/CD. </a:t>
            </a:r>
          </a:p>
          <a:p>
            <a:pPr marL="285750" marR="0" lvl="0" indent="-285750" algn="l" defTabSz="914400" rtl="0" eaLnBrk="0" fontAlgn="base" latinLnBrk="0" hangingPunct="0">
              <a:lnSpc>
                <a:spcPct val="100000"/>
              </a:lnSpc>
              <a:spcBef>
                <a:spcPct val="50000"/>
              </a:spcBef>
              <a:spcAft>
                <a:spcPct val="0"/>
              </a:spcAft>
              <a:buClr>
                <a:srgbClr val="151C77"/>
              </a:buClr>
              <a:buSzPct val="80000"/>
              <a:buFont typeface="Wingdings" panose="05000000000000000000" pitchFamily="2" charset="2"/>
              <a:buChar char="n"/>
              <a:tabLst/>
              <a:defRPr/>
            </a:pPr>
            <a:endParaRPr kumimoji="0" lang="en-US" sz="2000" b="1" i="0" u="none" strike="noStrike" kern="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0" fontAlgn="base" latinLnBrk="0" hangingPunct="0">
              <a:lnSpc>
                <a:spcPct val="100000"/>
              </a:lnSpc>
              <a:spcBef>
                <a:spcPct val="50000"/>
              </a:spcBef>
              <a:spcAft>
                <a:spcPct val="0"/>
              </a:spcAft>
              <a:buClr>
                <a:srgbClr val="151C77"/>
              </a:buClr>
              <a:buSzPct val="80000"/>
              <a:buFont typeface="Wingdings" panose="05000000000000000000" pitchFamily="2" charset="2"/>
              <a:buChar char="n"/>
              <a:tabLst/>
              <a:defRPr/>
            </a:pPr>
            <a:r>
              <a:rPr kumimoji="0" lang="en-US" sz="2000" b="1" i="0" u="none" strike="noStrike" kern="0" cap="none" spc="0" normalizeH="0" baseline="0" noProof="0" dirty="0">
                <a:ln>
                  <a:noFill/>
                </a:ln>
                <a:solidFill>
                  <a:srgbClr val="000000"/>
                </a:solidFill>
                <a:effectLst/>
                <a:uLnTx/>
                <a:uFillTx/>
                <a:latin typeface="Arial"/>
                <a:ea typeface="+mn-ea"/>
                <a:cs typeface="+mn-cs"/>
              </a:rPr>
              <a:t>This example provides </a:t>
            </a:r>
            <a:r>
              <a:rPr kumimoji="0" lang="en-US" sz="2000" b="1" i="0" u="sng" strike="noStrike" kern="0" cap="none" spc="0" normalizeH="0" baseline="0" noProof="0" dirty="0">
                <a:ln>
                  <a:noFill/>
                </a:ln>
                <a:solidFill>
                  <a:srgbClr val="000000"/>
                </a:solidFill>
                <a:effectLst/>
                <a:uLnTx/>
                <a:uFillTx/>
                <a:latin typeface="Arial"/>
                <a:ea typeface="+mn-ea"/>
                <a:cs typeface="+mn-cs"/>
              </a:rPr>
              <a:t>too much data</a:t>
            </a:r>
            <a:r>
              <a:rPr kumimoji="0" lang="en-US" sz="2000" b="1" i="0" strike="noStrike" kern="0" cap="none" spc="0" normalizeH="0" baseline="0" noProof="0" dirty="0">
                <a:ln>
                  <a:noFill/>
                </a:ln>
                <a:solidFill>
                  <a:srgbClr val="000000"/>
                </a:solidFill>
                <a:effectLst/>
                <a:uLnTx/>
                <a:uFillTx/>
                <a:latin typeface="Arial"/>
                <a:ea typeface="+mn-ea"/>
                <a:cs typeface="+mn-cs"/>
              </a:rPr>
              <a:t> </a:t>
            </a:r>
            <a:r>
              <a:rPr kumimoji="0" lang="en-US" sz="2000" b="1" i="0" u="none" strike="noStrike" kern="0" cap="none" spc="0" normalizeH="0" baseline="0" noProof="0" dirty="0">
                <a:ln>
                  <a:noFill/>
                </a:ln>
                <a:solidFill>
                  <a:srgbClr val="000000"/>
                </a:solidFill>
                <a:effectLst/>
                <a:uLnTx/>
                <a:uFillTx/>
                <a:latin typeface="Arial"/>
                <a:ea typeface="+mn-ea"/>
                <a:cs typeface="+mn-cs"/>
              </a:rPr>
              <a:t>– the OPREP </a:t>
            </a:r>
            <a:r>
              <a:rPr kumimoji="0" lang="en-US" sz="2000" b="1" i="0" u="sng" strike="noStrike" kern="0" cap="none" spc="0" normalizeH="0" baseline="0" noProof="0" dirty="0">
                <a:ln>
                  <a:noFill/>
                </a:ln>
                <a:solidFill>
                  <a:srgbClr val="000000"/>
                </a:solidFill>
                <a:effectLst/>
                <a:uLnTx/>
                <a:uFillTx/>
                <a:latin typeface="Arial"/>
                <a:ea typeface="+mn-ea"/>
                <a:cs typeface="+mn-cs"/>
              </a:rPr>
              <a:t>needs to be a summary</a:t>
            </a:r>
            <a:r>
              <a:rPr kumimoji="0" lang="en-US" sz="2000" b="1" i="0" strike="noStrike" kern="0" cap="none" spc="0" normalizeH="0" baseline="0" noProof="0" dirty="0">
                <a:ln>
                  <a:noFill/>
                </a:ln>
                <a:solidFill>
                  <a:srgbClr val="000000"/>
                </a:solidFill>
                <a:effectLst/>
                <a:uLnTx/>
                <a:uFillTx/>
                <a:latin typeface="Arial"/>
                <a:ea typeface="+mn-ea"/>
                <a:cs typeface="+mn-cs"/>
              </a:rPr>
              <a:t> </a:t>
            </a:r>
            <a:r>
              <a:rPr kumimoji="0" lang="en-US" sz="2000" b="1" i="0" u="none" strike="noStrike" kern="0" cap="none" spc="0" normalizeH="0" baseline="0" noProof="0" dirty="0">
                <a:ln>
                  <a:noFill/>
                </a:ln>
                <a:solidFill>
                  <a:srgbClr val="000000"/>
                </a:solidFill>
                <a:effectLst/>
                <a:uLnTx/>
                <a:uFillTx/>
                <a:latin typeface="Arial"/>
                <a:ea typeface="+mn-ea"/>
                <a:cs typeface="+mn-cs"/>
              </a:rPr>
              <a:t>of the mishap</a:t>
            </a:r>
          </a:p>
          <a:p>
            <a:pPr marL="0" indent="0">
              <a:buNone/>
            </a:pPr>
            <a:endParaRPr lang="en-US" dirty="0"/>
          </a:p>
        </p:txBody>
      </p:sp>
      <p:pic>
        <p:nvPicPr>
          <p:cNvPr id="5" name="Picture 4" descr="A white sign with black text&#10;&#10;Description automatically generated with low confidence">
            <a:extLst>
              <a:ext uri="{FF2B5EF4-FFF2-40B4-BE49-F238E27FC236}">
                <a16:creationId xmlns:a16="http://schemas.microsoft.com/office/drawing/2014/main" id="{356403C3-01B7-5D92-24ED-F19E37659A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7229" y="5589770"/>
            <a:ext cx="2915838" cy="658629"/>
          </a:xfrm>
          <a:prstGeom prst="rect">
            <a:avLst/>
          </a:prstGeom>
          <a:ln>
            <a:solidFill>
              <a:schemeClr val="tx1">
                <a:lumMod val="50000"/>
                <a:lumOff val="50000"/>
              </a:schemeClr>
            </a:solidFill>
          </a:ln>
        </p:spPr>
      </p:pic>
    </p:spTree>
    <p:extLst>
      <p:ext uri="{BB962C8B-B14F-4D97-AF65-F5344CB8AC3E}">
        <p14:creationId xmlns:p14="http://schemas.microsoft.com/office/powerpoint/2010/main" val="18841328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Preliminary Reporting</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What </a:t>
            </a:r>
            <a:r>
              <a:rPr lang="en-US" i="1" dirty="0"/>
              <a:t>to say</a:t>
            </a:r>
            <a:r>
              <a:rPr lang="en-US" dirty="0"/>
              <a:t> in an OPREP-3 / Prelim Report (Good Example)</a:t>
            </a:r>
          </a:p>
          <a:p>
            <a:endParaRPr lang="en-US" dirty="0"/>
          </a:p>
          <a:p>
            <a:pPr marL="0" indent="0" algn="ctr">
              <a:buNone/>
            </a:pPr>
            <a:r>
              <a:rPr lang="en-US" altLang="en-US" dirty="0"/>
              <a:t>Individual was found face down next to a B-5 maintenance stand by another maintenance member.  He was unresponsive, emergency services were called.  The county coroner declared him dead upon arrival.</a:t>
            </a:r>
          </a:p>
        </p:txBody>
      </p:sp>
      <p:pic>
        <p:nvPicPr>
          <p:cNvPr id="5" name="Picture 4" descr="070116-F-3759D-002">
            <a:extLst>
              <a:ext uri="{FF2B5EF4-FFF2-40B4-BE49-F238E27FC236}">
                <a16:creationId xmlns:a16="http://schemas.microsoft.com/office/drawing/2014/main" id="{C9B856D0-8257-AFA5-639D-39F98153B0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298" y="4003288"/>
            <a:ext cx="3353403" cy="224511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1653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SIB Arrival Preparation</a:t>
            </a:r>
          </a:p>
        </p:txBody>
      </p:sp>
    </p:spTree>
    <p:extLst>
      <p:ext uri="{BB962C8B-B14F-4D97-AF65-F5344CB8AC3E}">
        <p14:creationId xmlns:p14="http://schemas.microsoft.com/office/powerpoint/2010/main" val="20855468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SIB Arrival Preparation</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Lodging arrangements for SIB</a:t>
            </a:r>
          </a:p>
          <a:p>
            <a:r>
              <a:rPr lang="en-US" dirty="0"/>
              <a:t>Transportation requirements to / from mishap site</a:t>
            </a:r>
          </a:p>
          <a:p>
            <a:r>
              <a:rPr lang="en-US" dirty="0"/>
              <a:t>Determine work locations for SIB</a:t>
            </a:r>
          </a:p>
          <a:p>
            <a:r>
              <a:rPr lang="en-US" dirty="0"/>
              <a:t>On-Base / On-Site</a:t>
            </a:r>
          </a:p>
          <a:p>
            <a:r>
              <a:rPr lang="en-US" dirty="0"/>
              <a:t>Computer support</a:t>
            </a:r>
          </a:p>
          <a:p>
            <a:r>
              <a:rPr lang="en-US" dirty="0"/>
              <a:t>Communications support</a:t>
            </a:r>
          </a:p>
          <a:p>
            <a:r>
              <a:rPr lang="en-US" dirty="0"/>
              <a:t>See the SIB Go Package for the </a:t>
            </a:r>
            <a:r>
              <a:rPr lang="en-US" i="1" dirty="0"/>
              <a:t>SIB Support Requirements List </a:t>
            </a:r>
          </a:p>
        </p:txBody>
      </p:sp>
      <p:pic>
        <p:nvPicPr>
          <p:cNvPr id="5" name="Picture 4" descr="Text&#10;&#10;Description automatically generated">
            <a:extLst>
              <a:ext uri="{FF2B5EF4-FFF2-40B4-BE49-F238E27FC236}">
                <a16:creationId xmlns:a16="http://schemas.microsoft.com/office/drawing/2014/main" id="{7A8A8D1C-0AD6-7669-92F4-7040EA05ED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6159" y="4884234"/>
            <a:ext cx="3336908" cy="1364166"/>
          </a:xfrm>
          <a:prstGeom prst="rect">
            <a:avLst/>
          </a:prstGeom>
          <a:ln>
            <a:solidFill>
              <a:schemeClr val="tx1">
                <a:lumMod val="50000"/>
                <a:lumOff val="50000"/>
              </a:schemeClr>
            </a:solidFill>
          </a:ln>
        </p:spPr>
      </p:pic>
    </p:spTree>
    <p:extLst>
      <p:ext uri="{BB962C8B-B14F-4D97-AF65-F5344CB8AC3E}">
        <p14:creationId xmlns:p14="http://schemas.microsoft.com/office/powerpoint/2010/main" val="17847747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SIB Arrival Preparation</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7" name="Picture 3" descr="F:\1 Previous SIBs\2 F-15 Nellis 2011\Pictures\IMAG0133.jpg">
            <a:extLst>
              <a:ext uri="{FF2B5EF4-FFF2-40B4-BE49-F238E27FC236}">
                <a16:creationId xmlns:a16="http://schemas.microsoft.com/office/drawing/2014/main" id="{8846635E-BF99-960D-0BF5-3B0CF4534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796"/>
          <a:stretch>
            <a:fillRect/>
          </a:stretch>
        </p:blipFill>
        <p:spPr bwMode="auto">
          <a:xfrm>
            <a:off x="6621992" y="1509712"/>
            <a:ext cx="3687762" cy="2324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descr="F:\1 Previous SIBs\2 F-15 Nellis 2011\Pictures\IMAG0130.jpg">
            <a:extLst>
              <a:ext uri="{FF2B5EF4-FFF2-40B4-BE49-F238E27FC236}">
                <a16:creationId xmlns:a16="http://schemas.microsoft.com/office/drawing/2014/main" id="{0A2441CA-0AA3-5C4F-BA42-EA286FFD24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8267" y="4029075"/>
            <a:ext cx="4000500" cy="2205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5" descr="F:\1 Previous SIBs\2 F-15 Nellis 2011\Pictures\IMAG0118.jpg">
            <a:extLst>
              <a:ext uri="{FF2B5EF4-FFF2-40B4-BE49-F238E27FC236}">
                <a16:creationId xmlns:a16="http://schemas.microsoft.com/office/drawing/2014/main" id="{CF183C16-61CD-2503-17CB-E2D20EE17B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1992" y="4029075"/>
            <a:ext cx="3687762" cy="2205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1">
            <a:extLst>
              <a:ext uri="{FF2B5EF4-FFF2-40B4-BE49-F238E27FC236}">
                <a16:creationId xmlns:a16="http://schemas.microsoft.com/office/drawing/2014/main" id="{559C3392-C710-646A-3083-BEA60F3E5A1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18267" y="1509712"/>
            <a:ext cx="4000500" cy="23542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Flowchart: Connector 2">
            <a:extLst>
              <a:ext uri="{FF2B5EF4-FFF2-40B4-BE49-F238E27FC236}">
                <a16:creationId xmlns:a16="http://schemas.microsoft.com/office/drawing/2014/main" id="{B675E788-14DC-9B83-B3B0-278AE820BB97}"/>
              </a:ext>
            </a:extLst>
          </p:cNvPr>
          <p:cNvSpPr/>
          <p:nvPr/>
        </p:nvSpPr>
        <p:spPr bwMode="auto">
          <a:xfrm>
            <a:off x="6830225" y="2598235"/>
            <a:ext cx="373463" cy="35683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5" name="Flowchart: Connector 4">
            <a:extLst>
              <a:ext uri="{FF2B5EF4-FFF2-40B4-BE49-F238E27FC236}">
                <a16:creationId xmlns:a16="http://schemas.microsoft.com/office/drawing/2014/main" id="{5C4A8DCC-D645-6716-7E91-8D6F1CC1D746}"/>
              </a:ext>
            </a:extLst>
          </p:cNvPr>
          <p:cNvSpPr/>
          <p:nvPr/>
        </p:nvSpPr>
        <p:spPr bwMode="auto">
          <a:xfrm>
            <a:off x="7365760" y="2671762"/>
            <a:ext cx="373463" cy="35683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11" name="Flowchart: Connector 10">
            <a:extLst>
              <a:ext uri="{FF2B5EF4-FFF2-40B4-BE49-F238E27FC236}">
                <a16:creationId xmlns:a16="http://schemas.microsoft.com/office/drawing/2014/main" id="{1CBCDA61-7DC6-0719-C0F9-6C8CCB15BC1E}"/>
              </a:ext>
            </a:extLst>
          </p:cNvPr>
          <p:cNvSpPr/>
          <p:nvPr/>
        </p:nvSpPr>
        <p:spPr bwMode="auto">
          <a:xfrm>
            <a:off x="8865220" y="2508423"/>
            <a:ext cx="373463" cy="356839"/>
          </a:xfrm>
          <a:prstGeom prst="flowChartConnector">
            <a:avLst/>
          </a:prstGeom>
          <a:solidFill>
            <a:schemeClr val="bg2">
              <a:lumMod val="60000"/>
              <a:lumOff val="4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94600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SIB Arrival Preparation</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Computer support</a:t>
            </a:r>
          </a:p>
          <a:p>
            <a:pPr lvl="1"/>
            <a:r>
              <a:rPr lang="en-US" dirty="0"/>
              <a:t>One computer per SIB member</a:t>
            </a:r>
          </a:p>
          <a:p>
            <a:pPr lvl="1"/>
            <a:r>
              <a:rPr lang="en-US" dirty="0"/>
              <a:t>High-capacity scanner </a:t>
            </a:r>
          </a:p>
          <a:p>
            <a:pPr lvl="1"/>
            <a:r>
              <a:rPr lang="en-US" dirty="0"/>
              <a:t>Photo capable copier</a:t>
            </a:r>
          </a:p>
          <a:p>
            <a:r>
              <a:rPr lang="en-US" dirty="0"/>
              <a:t>SIB Drives</a:t>
            </a:r>
          </a:p>
          <a:p>
            <a:pPr lvl="1"/>
            <a:r>
              <a:rPr lang="en-US" dirty="0"/>
              <a:t>Limited access shared drive on server</a:t>
            </a:r>
          </a:p>
          <a:p>
            <a:r>
              <a:rPr lang="en-US" dirty="0"/>
              <a:t>Stand alone computer for downloading </a:t>
            </a:r>
          </a:p>
          <a:p>
            <a:r>
              <a:rPr lang="en-US" dirty="0"/>
              <a:t>24 / 7 computer support</a:t>
            </a:r>
          </a:p>
          <a:p>
            <a:r>
              <a:rPr lang="en-US" i="1" dirty="0"/>
              <a:t>Back-up your working files daily!!!</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210" y="1504950"/>
            <a:ext cx="3507317" cy="2595197"/>
          </a:xfrm>
          <a:prstGeom prst="rect">
            <a:avLst/>
          </a:prstGeom>
          <a:ln>
            <a:solidFill>
              <a:schemeClr val="tx1">
                <a:lumMod val="50000"/>
                <a:lumOff val="50000"/>
              </a:schemeClr>
            </a:solidFill>
          </a:ln>
        </p:spPr>
      </p:pic>
      <p:pic>
        <p:nvPicPr>
          <p:cNvPr id="7" name="Picture 6" descr="A black computer mouse&#10;&#10;Description automatically generated with medium confidence">
            <a:extLst>
              <a:ext uri="{FF2B5EF4-FFF2-40B4-BE49-F238E27FC236}">
                <a16:creationId xmlns:a16="http://schemas.microsoft.com/office/drawing/2014/main" id="{E20B1CB3-66F4-3372-6571-63417E5471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6884" y="4359091"/>
            <a:ext cx="3112872" cy="1852612"/>
          </a:xfrm>
          <a:prstGeom prst="rect">
            <a:avLst/>
          </a:prstGeom>
          <a:ln>
            <a:solidFill>
              <a:schemeClr val="tx1">
                <a:lumMod val="50000"/>
                <a:lumOff val="50000"/>
              </a:schemeClr>
            </a:solidFill>
          </a:ln>
        </p:spPr>
      </p:pic>
      <p:pic>
        <p:nvPicPr>
          <p:cNvPr id="5" name="Picture 5" descr="https://encrypted-tbn1.gstatic.com/images?q=tbn:ANd9GcQuKWZmBh4iVYvrMlerLHS-l-WUjLxAafWZhFr20zPkLQdC7mF1Cw">
            <a:extLst>
              <a:ext uri="{FF2B5EF4-FFF2-40B4-BE49-F238E27FC236}">
                <a16:creationId xmlns:a16="http://schemas.microsoft.com/office/drawing/2014/main" id="{C13607A4-F10A-9972-8B5E-54A558AE26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5408" y="4359091"/>
            <a:ext cx="2428875" cy="185261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0681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SIB Arrival</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10" name="Picture 3">
            <a:extLst>
              <a:ext uri="{FF2B5EF4-FFF2-40B4-BE49-F238E27FC236}">
                <a16:creationId xmlns:a16="http://schemas.microsoft.com/office/drawing/2014/main" id="{D474C3FA-4173-A10C-E367-C058A823CF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228" y="1371056"/>
            <a:ext cx="3993399" cy="4814888"/>
          </a:xfrm>
          <a:prstGeom prst="rect">
            <a:avLst/>
          </a:prstGeom>
          <a:noFill/>
          <a:ln w="12700">
            <a:solidFill>
              <a:schemeClr val="tx1">
                <a:lumMod val="50000"/>
                <a:lumOff val="50000"/>
              </a:schemeClr>
            </a:solidFill>
            <a:miter lim="800000"/>
            <a:headEnd/>
            <a:tailEnd/>
          </a:ln>
          <a:extLst>
            <a:ext uri="{909E8E84-426E-40DD-AFC4-6F175D3DCCD1}">
              <a14:hiddenFill xmlns:a14="http://schemas.microsoft.com/office/drawing/2010/main">
                <a:solidFill>
                  <a:srgbClr val="0C2D83"/>
                </a:solidFill>
              </a14:hiddenFill>
            </a:ext>
          </a:extLst>
        </p:spPr>
      </p:pic>
      <p:pic>
        <p:nvPicPr>
          <p:cNvPr id="11" name="Picture 2">
            <a:extLst>
              <a:ext uri="{FF2B5EF4-FFF2-40B4-BE49-F238E27FC236}">
                <a16:creationId xmlns:a16="http://schemas.microsoft.com/office/drawing/2014/main" id="{5F740516-7B04-A13A-4C49-A1590CE2F8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17" t="1414" r="4439"/>
          <a:stretch>
            <a:fillRect/>
          </a:stretch>
        </p:blipFill>
        <p:spPr bwMode="auto">
          <a:xfrm>
            <a:off x="7966909" y="1464468"/>
            <a:ext cx="3598863" cy="4814888"/>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2" name="Arrow: Right 11">
            <a:extLst>
              <a:ext uri="{FF2B5EF4-FFF2-40B4-BE49-F238E27FC236}">
                <a16:creationId xmlns:a16="http://schemas.microsoft.com/office/drawing/2014/main" id="{7AB41FC4-13F8-5B2C-7F20-EBB5D472DBD7}"/>
              </a:ext>
            </a:extLst>
          </p:cNvPr>
          <p:cNvSpPr/>
          <p:nvPr/>
        </p:nvSpPr>
        <p:spPr bwMode="auto">
          <a:xfrm>
            <a:off x="4728117" y="2438847"/>
            <a:ext cx="3122342" cy="613776"/>
          </a:xfrm>
          <a:prstGeom prst="rightArrow">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accent2">
                  <a:lumMod val="75000"/>
                </a:schemeClr>
              </a:solidFill>
              <a:effectLst/>
              <a:latin typeface="Arial" charset="0"/>
            </a:endParaRPr>
          </a:p>
        </p:txBody>
      </p:sp>
      <p:sp>
        <p:nvSpPr>
          <p:cNvPr id="14" name="TextBox 13">
            <a:extLst>
              <a:ext uri="{FF2B5EF4-FFF2-40B4-BE49-F238E27FC236}">
                <a16:creationId xmlns:a16="http://schemas.microsoft.com/office/drawing/2014/main" id="{699AEE01-81C5-5C0E-2EC4-5FFBE5A76461}"/>
              </a:ext>
            </a:extLst>
          </p:cNvPr>
          <p:cNvSpPr txBox="1"/>
          <p:nvPr/>
        </p:nvSpPr>
        <p:spPr>
          <a:xfrm>
            <a:off x="4728117" y="3052623"/>
            <a:ext cx="3122342" cy="954107"/>
          </a:xfrm>
          <a:prstGeom prst="rect">
            <a:avLst/>
          </a:prstGeom>
          <a:noFill/>
        </p:spPr>
        <p:txBody>
          <a:bodyPr wrap="square" rtlCol="0">
            <a:spAutoFit/>
          </a:bodyPr>
          <a:lstStyle/>
          <a:p>
            <a:r>
              <a:rPr lang="en-US" b="1" dirty="0"/>
              <a:t>ISB members fill in and turn over all appropriate documents to their SIB counterparts during Changeover Briefing</a:t>
            </a:r>
          </a:p>
        </p:txBody>
      </p:sp>
    </p:spTree>
    <p:extLst>
      <p:ext uri="{BB962C8B-B14F-4D97-AF65-F5344CB8AC3E}">
        <p14:creationId xmlns:p14="http://schemas.microsoft.com/office/powerpoint/2010/main" val="4544736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ISB Handover to SIB</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Each SIB member should meet with their ISB counterpart to review gathered evidence</a:t>
            </a:r>
          </a:p>
          <a:p>
            <a:r>
              <a:rPr lang="en-US" dirty="0"/>
              <a:t>Ensure all Interview documentation is correct </a:t>
            </a:r>
          </a:p>
        </p:txBody>
      </p:sp>
      <p:pic>
        <p:nvPicPr>
          <p:cNvPr id="7" name="Picture 6" descr="IMGP1380.JPG">
            <a:extLst>
              <a:ext uri="{FF2B5EF4-FFF2-40B4-BE49-F238E27FC236}">
                <a16:creationId xmlns:a16="http://schemas.microsoft.com/office/drawing/2014/main" id="{F342EB2F-06C4-B69B-0B75-3F6FFCEBA44E}"/>
              </a:ext>
            </a:extLst>
          </p:cNvPr>
          <p:cNvPicPr>
            <a:picLocks noChangeAspect="1"/>
          </p:cNvPicPr>
          <p:nvPr/>
        </p:nvPicPr>
        <p:blipFill>
          <a:blip r:embed="rId3" cstate="print">
            <a:extLst>
              <a:ext uri="{28A0092B-C50C-407E-A947-70E740481C1C}">
                <a14:useLocalDpi xmlns:a14="http://schemas.microsoft.com/office/drawing/2010/main" val="0"/>
              </a:ext>
            </a:extLst>
          </a:blip>
          <a:srcRect l="48689" t="24699" b="31146"/>
          <a:stretch>
            <a:fillRect/>
          </a:stretch>
        </p:blipFill>
        <p:spPr bwMode="auto">
          <a:xfrm>
            <a:off x="7248293" y="3477020"/>
            <a:ext cx="4164774" cy="2480338"/>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618436" y="5957358"/>
            <a:ext cx="5424487" cy="307777"/>
          </a:xfrm>
          <a:prstGeom prst="rect">
            <a:avLst/>
          </a:prstGeom>
          <a:noFill/>
        </p:spPr>
        <p:txBody>
          <a:bodyPr wrap="square" rtlCol="0">
            <a:spAutoFit/>
          </a:bodyPr>
          <a:lstStyle/>
          <a:p>
            <a:r>
              <a:rPr lang="en-US" b="1" dirty="0"/>
              <a:t>ISB and SIB doctors discussing medical records</a:t>
            </a:r>
          </a:p>
        </p:txBody>
      </p:sp>
      <p:sp>
        <p:nvSpPr>
          <p:cNvPr id="8" name="Oval 7">
            <a:extLst>
              <a:ext uri="{FF2B5EF4-FFF2-40B4-BE49-F238E27FC236}">
                <a16:creationId xmlns:a16="http://schemas.microsoft.com/office/drawing/2014/main" id="{D8FDEC1D-B509-1B1B-0898-AC0D250295A3}"/>
              </a:ext>
            </a:extLst>
          </p:cNvPr>
          <p:cNvSpPr/>
          <p:nvPr/>
        </p:nvSpPr>
        <p:spPr bwMode="auto">
          <a:xfrm>
            <a:off x="9132848" y="3699538"/>
            <a:ext cx="624260" cy="682891"/>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9" name="Oval 8">
            <a:extLst>
              <a:ext uri="{FF2B5EF4-FFF2-40B4-BE49-F238E27FC236}">
                <a16:creationId xmlns:a16="http://schemas.microsoft.com/office/drawing/2014/main" id="{C0938389-324D-B398-58F2-5419DD5F63EF}"/>
              </a:ext>
            </a:extLst>
          </p:cNvPr>
          <p:cNvSpPr/>
          <p:nvPr/>
        </p:nvSpPr>
        <p:spPr bwMode="auto">
          <a:xfrm>
            <a:off x="9825751" y="3673863"/>
            <a:ext cx="624260" cy="695551"/>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474431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Following a Mishap</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4" name="Oval 3"/>
          <p:cNvSpPr/>
          <p:nvPr/>
        </p:nvSpPr>
        <p:spPr bwMode="auto">
          <a:xfrm>
            <a:off x="622732" y="1511561"/>
            <a:ext cx="2360548" cy="1586204"/>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ndParaRPr>
          </a:p>
        </p:txBody>
      </p:sp>
      <p:sp>
        <p:nvSpPr>
          <p:cNvPr id="5" name="TextBox 4"/>
          <p:cNvSpPr txBox="1"/>
          <p:nvPr/>
        </p:nvSpPr>
        <p:spPr>
          <a:xfrm>
            <a:off x="807542" y="1927788"/>
            <a:ext cx="1847535" cy="707886"/>
          </a:xfrm>
          <a:prstGeom prst="rect">
            <a:avLst/>
          </a:prstGeom>
          <a:noFill/>
        </p:spPr>
        <p:txBody>
          <a:bodyPr wrap="square" rtlCol="0">
            <a:spAutoFit/>
          </a:bodyPr>
          <a:lstStyle/>
          <a:p>
            <a:r>
              <a:rPr lang="en-US" sz="2000" b="1" dirty="0"/>
              <a:t>CC’s Senior Staff or ICC</a:t>
            </a:r>
          </a:p>
        </p:txBody>
      </p:sp>
      <p:sp>
        <p:nvSpPr>
          <p:cNvPr id="13" name="Oval 12"/>
          <p:cNvSpPr/>
          <p:nvPr/>
        </p:nvSpPr>
        <p:spPr bwMode="auto">
          <a:xfrm>
            <a:off x="3457122" y="1511561"/>
            <a:ext cx="2360548" cy="1586204"/>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ndParaRPr>
          </a:p>
        </p:txBody>
      </p:sp>
      <p:sp>
        <p:nvSpPr>
          <p:cNvPr id="14" name="TextBox 13"/>
          <p:cNvSpPr txBox="1"/>
          <p:nvPr/>
        </p:nvSpPr>
        <p:spPr>
          <a:xfrm>
            <a:off x="3852919" y="1773900"/>
            <a:ext cx="1568954" cy="1015663"/>
          </a:xfrm>
          <a:prstGeom prst="rect">
            <a:avLst/>
          </a:prstGeom>
          <a:noFill/>
        </p:spPr>
        <p:txBody>
          <a:bodyPr wrap="square" rtlCol="0">
            <a:spAutoFit/>
          </a:bodyPr>
          <a:lstStyle/>
          <a:p>
            <a:r>
              <a:rPr lang="en-US" sz="2000" b="1" dirty="0"/>
              <a:t>Disaster Response Force</a:t>
            </a:r>
          </a:p>
        </p:txBody>
      </p:sp>
      <p:sp>
        <p:nvSpPr>
          <p:cNvPr id="15" name="Oval 14"/>
          <p:cNvSpPr/>
          <p:nvPr/>
        </p:nvSpPr>
        <p:spPr bwMode="auto">
          <a:xfrm>
            <a:off x="6258822" y="1511561"/>
            <a:ext cx="2360548" cy="1586204"/>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ndParaRPr>
          </a:p>
        </p:txBody>
      </p:sp>
      <p:sp>
        <p:nvSpPr>
          <p:cNvPr id="16" name="TextBox 15"/>
          <p:cNvSpPr txBox="1"/>
          <p:nvPr/>
        </p:nvSpPr>
        <p:spPr>
          <a:xfrm>
            <a:off x="6574362" y="1950718"/>
            <a:ext cx="1729467" cy="707886"/>
          </a:xfrm>
          <a:prstGeom prst="rect">
            <a:avLst/>
          </a:prstGeom>
          <a:noFill/>
        </p:spPr>
        <p:txBody>
          <a:bodyPr wrap="square" rtlCol="0">
            <a:spAutoFit/>
          </a:bodyPr>
          <a:lstStyle/>
          <a:p>
            <a:r>
              <a:rPr lang="en-US" sz="2000" b="1" dirty="0"/>
              <a:t>Wing/Safety</a:t>
            </a:r>
          </a:p>
          <a:p>
            <a:r>
              <a:rPr lang="en-US" sz="2000" b="1" dirty="0"/>
              <a:t>Delta/Safety</a:t>
            </a:r>
          </a:p>
        </p:txBody>
      </p:sp>
      <p:sp>
        <p:nvSpPr>
          <p:cNvPr id="17" name="Oval 16"/>
          <p:cNvSpPr/>
          <p:nvPr/>
        </p:nvSpPr>
        <p:spPr bwMode="auto">
          <a:xfrm>
            <a:off x="9060522" y="1511561"/>
            <a:ext cx="2360548" cy="1586204"/>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ndParaRPr>
          </a:p>
        </p:txBody>
      </p:sp>
      <p:sp>
        <p:nvSpPr>
          <p:cNvPr id="18" name="TextBox 17"/>
          <p:cNvSpPr txBox="1"/>
          <p:nvPr/>
        </p:nvSpPr>
        <p:spPr>
          <a:xfrm>
            <a:off x="9289073" y="1927788"/>
            <a:ext cx="1903445" cy="707886"/>
          </a:xfrm>
          <a:prstGeom prst="rect">
            <a:avLst/>
          </a:prstGeom>
          <a:noFill/>
        </p:spPr>
        <p:txBody>
          <a:bodyPr wrap="square" rtlCol="0">
            <a:spAutoFit/>
          </a:bodyPr>
          <a:lstStyle/>
          <a:p>
            <a:r>
              <a:rPr lang="en-US" sz="2000" b="1" dirty="0"/>
              <a:t>Interim Safety Board</a:t>
            </a:r>
          </a:p>
        </p:txBody>
      </p:sp>
      <p:sp>
        <p:nvSpPr>
          <p:cNvPr id="19" name="Rectangle 18"/>
          <p:cNvSpPr/>
          <p:nvPr/>
        </p:nvSpPr>
        <p:spPr bwMode="auto">
          <a:xfrm>
            <a:off x="622732" y="3265716"/>
            <a:ext cx="2360548" cy="1922106"/>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ndParaRPr>
          </a:p>
        </p:txBody>
      </p:sp>
      <p:sp>
        <p:nvSpPr>
          <p:cNvPr id="20" name="TextBox 19"/>
          <p:cNvSpPr txBox="1"/>
          <p:nvPr/>
        </p:nvSpPr>
        <p:spPr>
          <a:xfrm>
            <a:off x="622732" y="3265716"/>
            <a:ext cx="2360548" cy="1631216"/>
          </a:xfrm>
          <a:prstGeom prst="rect">
            <a:avLst/>
          </a:prstGeom>
          <a:noFill/>
        </p:spPr>
        <p:txBody>
          <a:bodyPr wrap="square" rtlCol="0">
            <a:spAutoFit/>
          </a:bodyPr>
          <a:lstStyle/>
          <a:p>
            <a:r>
              <a:rPr lang="en-US" sz="2000" b="1" dirty="0"/>
              <a:t>Initiates Disaster Response Actions, Appoints the ISB,</a:t>
            </a:r>
          </a:p>
          <a:p>
            <a:r>
              <a:rPr lang="en-US" sz="2000" b="1" dirty="0"/>
              <a:t>Etc.</a:t>
            </a:r>
          </a:p>
        </p:txBody>
      </p:sp>
      <p:sp>
        <p:nvSpPr>
          <p:cNvPr id="21" name="TextBox 20"/>
          <p:cNvSpPr txBox="1"/>
          <p:nvPr/>
        </p:nvSpPr>
        <p:spPr>
          <a:xfrm>
            <a:off x="3457122" y="3265716"/>
            <a:ext cx="2360548" cy="707886"/>
          </a:xfrm>
          <a:prstGeom prst="rect">
            <a:avLst/>
          </a:prstGeom>
          <a:noFill/>
        </p:spPr>
        <p:txBody>
          <a:bodyPr wrap="square" rtlCol="0">
            <a:spAutoFit/>
          </a:bodyPr>
          <a:lstStyle/>
          <a:p>
            <a:r>
              <a:rPr lang="en-US" sz="2000" b="1" dirty="0"/>
              <a:t>Emergency Ops Center</a:t>
            </a:r>
          </a:p>
        </p:txBody>
      </p:sp>
      <p:sp>
        <p:nvSpPr>
          <p:cNvPr id="22" name="TextBox 21"/>
          <p:cNvSpPr txBox="1"/>
          <p:nvPr/>
        </p:nvSpPr>
        <p:spPr>
          <a:xfrm>
            <a:off x="3457122" y="4250117"/>
            <a:ext cx="2360548" cy="1015663"/>
          </a:xfrm>
          <a:prstGeom prst="rect">
            <a:avLst/>
          </a:prstGeom>
          <a:noFill/>
        </p:spPr>
        <p:txBody>
          <a:bodyPr wrap="square" rtlCol="0">
            <a:spAutoFit/>
          </a:bodyPr>
          <a:lstStyle/>
          <a:p>
            <a:r>
              <a:rPr lang="en-US" sz="2000" b="1" dirty="0"/>
              <a:t>First Responders &amp;  Emergency Responders</a:t>
            </a:r>
          </a:p>
        </p:txBody>
      </p:sp>
      <p:sp>
        <p:nvSpPr>
          <p:cNvPr id="24" name="TextBox 23"/>
          <p:cNvSpPr txBox="1"/>
          <p:nvPr/>
        </p:nvSpPr>
        <p:spPr>
          <a:xfrm>
            <a:off x="3457122" y="5616939"/>
            <a:ext cx="2360548" cy="707886"/>
          </a:xfrm>
          <a:prstGeom prst="rect">
            <a:avLst/>
          </a:prstGeom>
          <a:noFill/>
        </p:spPr>
        <p:txBody>
          <a:bodyPr wrap="square" rtlCol="0">
            <a:spAutoFit/>
          </a:bodyPr>
          <a:lstStyle/>
          <a:p>
            <a:r>
              <a:rPr lang="en-US" sz="2000" b="1" dirty="0"/>
              <a:t>Respond to the Site</a:t>
            </a:r>
          </a:p>
        </p:txBody>
      </p:sp>
      <p:cxnSp>
        <p:nvCxnSpPr>
          <p:cNvPr id="26" name="Straight Arrow Connector 25"/>
          <p:cNvCxnSpPr>
            <a:stCxn id="21" idx="2"/>
            <a:endCxn id="22" idx="0"/>
          </p:cNvCxnSpPr>
          <p:nvPr/>
        </p:nvCxnSpPr>
        <p:spPr bwMode="auto">
          <a:xfrm>
            <a:off x="4637396" y="3973602"/>
            <a:ext cx="0" cy="27651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31" name="Straight Arrow Connector 30"/>
          <p:cNvCxnSpPr/>
          <p:nvPr/>
        </p:nvCxnSpPr>
        <p:spPr bwMode="auto">
          <a:xfrm>
            <a:off x="4640508" y="5320318"/>
            <a:ext cx="0" cy="27651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32" name="TextBox 31"/>
          <p:cNvSpPr txBox="1"/>
          <p:nvPr/>
        </p:nvSpPr>
        <p:spPr>
          <a:xfrm>
            <a:off x="6258822" y="3265716"/>
            <a:ext cx="2360548" cy="1323439"/>
          </a:xfrm>
          <a:prstGeom prst="rect">
            <a:avLst/>
          </a:prstGeom>
          <a:noFill/>
        </p:spPr>
        <p:txBody>
          <a:bodyPr wrap="square" rtlCol="0">
            <a:spAutoFit/>
          </a:bodyPr>
          <a:lstStyle/>
          <a:p>
            <a:r>
              <a:rPr lang="en-US" sz="2000" b="1" dirty="0"/>
              <a:t>Sends out Preliminary Reports, is the POC for the ISB</a:t>
            </a:r>
          </a:p>
        </p:txBody>
      </p:sp>
      <p:sp>
        <p:nvSpPr>
          <p:cNvPr id="33" name="TextBox 32"/>
          <p:cNvSpPr txBox="1"/>
          <p:nvPr/>
        </p:nvSpPr>
        <p:spPr>
          <a:xfrm>
            <a:off x="9060522" y="3265716"/>
            <a:ext cx="2360548" cy="1015663"/>
          </a:xfrm>
          <a:prstGeom prst="rect">
            <a:avLst/>
          </a:prstGeom>
          <a:noFill/>
        </p:spPr>
        <p:txBody>
          <a:bodyPr wrap="square" rtlCol="0">
            <a:spAutoFit/>
          </a:bodyPr>
          <a:lstStyle/>
          <a:p>
            <a:r>
              <a:rPr lang="en-US" sz="2000" b="1" dirty="0"/>
              <a:t>Gathers and Preserves Evidence</a:t>
            </a:r>
          </a:p>
        </p:txBody>
      </p:sp>
    </p:spTree>
    <p:extLst>
      <p:ext uri="{BB962C8B-B14F-4D97-AF65-F5344CB8AC3E}">
        <p14:creationId xmlns:p14="http://schemas.microsoft.com/office/powerpoint/2010/main" val="14763646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Handover Points to Cover</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Team Members</a:t>
            </a:r>
          </a:p>
          <a:p>
            <a:r>
              <a:rPr lang="en-US" dirty="0"/>
              <a:t>Mishap Data</a:t>
            </a:r>
          </a:p>
          <a:p>
            <a:r>
              <a:rPr lang="en-US" dirty="0"/>
              <a:t>Planned Mission and the Mishap Sequence</a:t>
            </a:r>
          </a:p>
          <a:p>
            <a:r>
              <a:rPr lang="en-US" dirty="0"/>
              <a:t>Status of Toxicology Testing and Witness Statements</a:t>
            </a:r>
          </a:p>
          <a:p>
            <a:r>
              <a:rPr lang="en-US" dirty="0"/>
              <a:t>Status of equipment involved in the mishap (launch or space vehicle, ground radar etc.)</a:t>
            </a:r>
          </a:p>
          <a:p>
            <a:r>
              <a:rPr lang="en-US" dirty="0"/>
              <a:t>Status of Records Impoundment</a:t>
            </a:r>
          </a:p>
          <a:p>
            <a:r>
              <a:rPr lang="en-US" dirty="0"/>
              <a:t>Media Interest</a:t>
            </a:r>
          </a:p>
          <a:p>
            <a:r>
              <a:rPr lang="en-US" dirty="0"/>
              <a:t>Logistics and Administration</a:t>
            </a:r>
          </a:p>
          <a:p>
            <a:r>
              <a:rPr lang="en-US" dirty="0"/>
              <a:t>Outstanding Issues</a:t>
            </a:r>
          </a:p>
          <a:p>
            <a:r>
              <a:rPr lang="en-US" dirty="0"/>
              <a:t>Local Area Safety</a:t>
            </a:r>
          </a:p>
        </p:txBody>
      </p:sp>
      <p:pic>
        <p:nvPicPr>
          <p:cNvPr id="5" name="Picture 4">
            <a:extLst>
              <a:ext uri="{FF2B5EF4-FFF2-40B4-BE49-F238E27FC236}">
                <a16:creationId xmlns:a16="http://schemas.microsoft.com/office/drawing/2014/main" id="{041A7189-A1B5-AFFB-D7AE-E0DA8289DB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9943" y="4583150"/>
            <a:ext cx="4163123" cy="1665249"/>
          </a:xfrm>
          <a:prstGeom prst="rect">
            <a:avLst/>
          </a:prstGeom>
          <a:ln>
            <a:solidFill>
              <a:schemeClr val="tx1">
                <a:lumMod val="50000"/>
                <a:lumOff val="50000"/>
              </a:schemeClr>
            </a:solidFill>
          </a:ln>
        </p:spPr>
      </p:pic>
    </p:spTree>
    <p:extLst>
      <p:ext uri="{BB962C8B-B14F-4D97-AF65-F5344CB8AC3E}">
        <p14:creationId xmlns:p14="http://schemas.microsoft.com/office/powerpoint/2010/main" val="36868293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Handover Points to Cover</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Walk through mishap site</a:t>
            </a:r>
          </a:p>
          <a:p>
            <a:r>
              <a:rPr lang="en-US" dirty="0"/>
              <a:t>Update the Entry Access List (EAL) – removing ISB members and adding SIB members</a:t>
            </a:r>
          </a:p>
          <a:p>
            <a:r>
              <a:rPr lang="en-US" dirty="0"/>
              <a:t>When complete, ISB members return to their normal duties, but they need to be available in the short term if questions arise </a:t>
            </a:r>
          </a:p>
        </p:txBody>
      </p:sp>
      <p:pic>
        <p:nvPicPr>
          <p:cNvPr id="5" name="Picture 6" descr="F:\3 Previous SIBs\5 T-38 Sheppard\HArddrive\All Photos\Crash Site  ISB\_DSC8159.JPG">
            <a:extLst>
              <a:ext uri="{FF2B5EF4-FFF2-40B4-BE49-F238E27FC236}">
                <a16:creationId xmlns:a16="http://schemas.microsoft.com/office/drawing/2014/main" id="{0612EB49-1616-2E7E-DEDB-1CB2C17882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0338" t="16260" r="9846"/>
          <a:stretch>
            <a:fillRect/>
          </a:stretch>
        </p:blipFill>
        <p:spPr bwMode="auto">
          <a:xfrm>
            <a:off x="7939668" y="3455653"/>
            <a:ext cx="3470158" cy="2792748"/>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E19D4306-29E2-BFF7-AF12-F18E00018BED}"/>
              </a:ext>
            </a:extLst>
          </p:cNvPr>
          <p:cNvSpPr/>
          <p:nvPr/>
        </p:nvSpPr>
        <p:spPr bwMode="auto">
          <a:xfrm>
            <a:off x="8996260" y="4061149"/>
            <a:ext cx="396105" cy="468587"/>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7" name="Oval 6">
            <a:extLst>
              <a:ext uri="{FF2B5EF4-FFF2-40B4-BE49-F238E27FC236}">
                <a16:creationId xmlns:a16="http://schemas.microsoft.com/office/drawing/2014/main" id="{F708D269-068E-5511-B657-5448A3D0AEE4}"/>
              </a:ext>
            </a:extLst>
          </p:cNvPr>
          <p:cNvSpPr/>
          <p:nvPr/>
        </p:nvSpPr>
        <p:spPr bwMode="auto">
          <a:xfrm>
            <a:off x="9528480" y="4059044"/>
            <a:ext cx="396105" cy="468587"/>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9736859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Safety Investigation Board</a:t>
            </a:r>
          </a:p>
        </p:txBody>
      </p:sp>
    </p:spTree>
    <p:extLst>
      <p:ext uri="{BB962C8B-B14F-4D97-AF65-F5344CB8AC3E}">
        <p14:creationId xmlns:p14="http://schemas.microsoft.com/office/powerpoint/2010/main" val="19115070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Purpose of the SIB</a:t>
            </a: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Determine the </a:t>
            </a:r>
            <a:r>
              <a:rPr lang="en-US" i="1" dirty="0"/>
              <a:t>cause</a:t>
            </a:r>
            <a:r>
              <a:rPr lang="en-US" dirty="0"/>
              <a:t> or </a:t>
            </a:r>
            <a:r>
              <a:rPr lang="en-US" i="1" dirty="0"/>
              <a:t>causes</a:t>
            </a:r>
            <a:r>
              <a:rPr lang="en-US" dirty="0"/>
              <a:t> of the mishap</a:t>
            </a:r>
          </a:p>
          <a:p>
            <a:r>
              <a:rPr lang="en-US" dirty="0"/>
              <a:t>Formulate </a:t>
            </a:r>
            <a:r>
              <a:rPr lang="en-US" i="1" dirty="0"/>
              <a:t>recommendations</a:t>
            </a:r>
            <a:r>
              <a:rPr lang="en-US" dirty="0"/>
              <a:t> to prevent future mishaps</a:t>
            </a:r>
          </a:p>
          <a:p>
            <a:r>
              <a:rPr lang="en-US" dirty="0"/>
              <a:t>Create three deliverables in AFSAS</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6884" y="3217331"/>
            <a:ext cx="5088324" cy="3031067"/>
          </a:xfrm>
          <a:prstGeom prst="rect">
            <a:avLst/>
          </a:prstGeom>
          <a:ln>
            <a:solidFill>
              <a:schemeClr val="tx1">
                <a:lumMod val="50000"/>
                <a:lumOff val="50000"/>
              </a:schemeClr>
            </a:solidFill>
          </a:ln>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5173" y="3217331"/>
            <a:ext cx="4072606" cy="3031067"/>
          </a:xfrm>
          <a:prstGeom prst="rect">
            <a:avLst/>
          </a:prstGeom>
          <a:ln>
            <a:solidFill>
              <a:schemeClr val="tx1">
                <a:lumMod val="50000"/>
                <a:lumOff val="50000"/>
              </a:schemeClr>
            </a:solidFill>
          </a:ln>
        </p:spPr>
      </p:pic>
    </p:spTree>
    <p:extLst>
      <p:ext uri="{BB962C8B-B14F-4D97-AF65-F5344CB8AC3E}">
        <p14:creationId xmlns:p14="http://schemas.microsoft.com/office/powerpoint/2010/main" val="25495817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Responsibilities</a:t>
            </a:r>
          </a:p>
        </p:txBody>
      </p:sp>
      <p:sp>
        <p:nvSpPr>
          <p:cNvPr id="3" name="Content Placeholder 2"/>
          <p:cNvSpPr>
            <a:spLocks noGrp="1"/>
          </p:cNvSpPr>
          <p:nvPr>
            <p:ph idx="1"/>
          </p:nvPr>
        </p:nvSpPr>
        <p:spPr>
          <a:xfrm>
            <a:off x="368301" y="1504950"/>
            <a:ext cx="9525000" cy="4743450"/>
          </a:xfrm>
        </p:spPr>
        <p:txBody>
          <a:bodyPr/>
          <a:lstStyle/>
          <a:p>
            <a:r>
              <a:rPr lang="en-US" dirty="0"/>
              <a:t>Responsibilities are covered in:</a:t>
            </a:r>
          </a:p>
          <a:p>
            <a:pPr lvl="1"/>
            <a:r>
              <a:rPr lang="en-US" dirty="0"/>
              <a:t>DAFI 91-204, Paragraph 2.9. </a:t>
            </a:r>
            <a:r>
              <a:rPr lang="en-US" i="1" dirty="0"/>
              <a:t>The SIB President or Investigating Officer</a:t>
            </a:r>
          </a:p>
          <a:p>
            <a:pPr lvl="1"/>
            <a:r>
              <a:rPr lang="en-US" dirty="0"/>
              <a:t>DAFI 91-204, Paragraph 2.10. </a:t>
            </a:r>
            <a:r>
              <a:rPr lang="en-US" i="1" dirty="0"/>
              <a:t>The SIB</a:t>
            </a:r>
          </a:p>
          <a:p>
            <a:pPr lvl="1"/>
            <a:r>
              <a:rPr lang="en-US" dirty="0"/>
              <a:t>DAFMAN 91-222, Paragraph 2.6. </a:t>
            </a:r>
            <a:r>
              <a:rPr lang="en-US" i="1" dirty="0"/>
              <a:t>Interim Safety Board President</a:t>
            </a:r>
          </a:p>
          <a:p>
            <a:pPr lvl="1"/>
            <a:r>
              <a:rPr lang="en-US" dirty="0"/>
              <a:t>Local Wing or Delta Mishap Response Plan</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4" name="Picture 3" descr="Chart&#10;&#10;Description automatically generated">
            <a:extLst>
              <a:ext uri="{FF2B5EF4-FFF2-40B4-BE49-F238E27FC236}">
                <a16:creationId xmlns:a16="http://schemas.microsoft.com/office/drawing/2014/main" id="{F7FE43BE-1C77-4C99-5D2A-AD9512829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062" y="3488641"/>
            <a:ext cx="2365811" cy="2848969"/>
          </a:xfrm>
          <a:prstGeom prst="rect">
            <a:avLst/>
          </a:prstGeom>
        </p:spPr>
      </p:pic>
      <p:pic>
        <p:nvPicPr>
          <p:cNvPr id="5" name="Picture 4" descr="Text&#10;&#10;Description automatically generated">
            <a:extLst>
              <a:ext uri="{FF2B5EF4-FFF2-40B4-BE49-F238E27FC236}">
                <a16:creationId xmlns:a16="http://schemas.microsoft.com/office/drawing/2014/main" id="{1F5A1638-B30A-A00A-B81D-EC26887668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0506" y="4499971"/>
            <a:ext cx="3088055" cy="1706158"/>
          </a:xfrm>
          <a:prstGeom prst="rect">
            <a:avLst/>
          </a:prstGeom>
          <a:ln>
            <a:solidFill>
              <a:schemeClr val="tx1">
                <a:lumMod val="50000"/>
                <a:lumOff val="50000"/>
              </a:schemeClr>
            </a:solidFill>
          </a:ln>
        </p:spPr>
      </p:pic>
    </p:spTree>
    <p:extLst>
      <p:ext uri="{BB962C8B-B14F-4D97-AF65-F5344CB8AC3E}">
        <p14:creationId xmlns:p14="http://schemas.microsoft.com/office/powerpoint/2010/main" val="21207619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Timeline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The SIB’s investigation timeline is listed in the table below:</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7940" y="2372923"/>
            <a:ext cx="5596119" cy="3439429"/>
          </a:xfrm>
          <a:prstGeom prst="rect">
            <a:avLst/>
          </a:prstGeom>
          <a:ln>
            <a:solidFill>
              <a:schemeClr val="tx1">
                <a:lumMod val="50000"/>
                <a:lumOff val="50000"/>
              </a:schemeClr>
            </a:solidFill>
          </a:ln>
        </p:spPr>
      </p:pic>
      <p:sp>
        <p:nvSpPr>
          <p:cNvPr id="5" name="TextBox 4"/>
          <p:cNvSpPr txBox="1"/>
          <p:nvPr/>
        </p:nvSpPr>
        <p:spPr>
          <a:xfrm>
            <a:off x="3542241" y="5889166"/>
            <a:ext cx="5107516" cy="307777"/>
          </a:xfrm>
          <a:prstGeom prst="rect">
            <a:avLst/>
          </a:prstGeom>
          <a:noFill/>
        </p:spPr>
        <p:txBody>
          <a:bodyPr wrap="square" rtlCol="0">
            <a:spAutoFit/>
          </a:bodyPr>
          <a:lstStyle/>
          <a:p>
            <a:r>
              <a:rPr lang="en-US" b="1" dirty="0"/>
              <a:t>DAFI 91-204, </a:t>
            </a:r>
            <a:r>
              <a:rPr lang="en-US" b="1" i="1" dirty="0"/>
              <a:t>Safety Investigations and Reports</a:t>
            </a:r>
            <a:endParaRPr lang="en-US" b="1" dirty="0"/>
          </a:p>
        </p:txBody>
      </p:sp>
    </p:spTree>
    <p:extLst>
      <p:ext uri="{BB962C8B-B14F-4D97-AF65-F5344CB8AC3E}">
        <p14:creationId xmlns:p14="http://schemas.microsoft.com/office/powerpoint/2010/main" val="31373194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Timeline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3" name="Content Placeholder 2"/>
          <p:cNvSpPr>
            <a:spLocks noGrp="1"/>
          </p:cNvSpPr>
          <p:nvPr>
            <p:ph idx="1"/>
          </p:nvPr>
        </p:nvSpPr>
        <p:spPr/>
        <p:txBody>
          <a:bodyPr/>
          <a:lstStyle/>
          <a:p>
            <a:r>
              <a:rPr lang="en-US" dirty="0"/>
              <a:t>Investigations can be divided into 10-day periods</a:t>
            </a:r>
          </a:p>
          <a:p>
            <a:pPr lvl="1"/>
            <a:r>
              <a:rPr lang="en-US" dirty="0"/>
              <a:t>Days 1-10 – Gather evidence, determine “</a:t>
            </a:r>
            <a:r>
              <a:rPr lang="en-US" i="1" dirty="0"/>
              <a:t>what</a:t>
            </a:r>
            <a:r>
              <a:rPr lang="en-US" dirty="0"/>
              <a:t> happened?”</a:t>
            </a:r>
          </a:p>
          <a:p>
            <a:pPr lvl="1"/>
            <a:r>
              <a:rPr lang="en-US" dirty="0"/>
              <a:t>Days 11-20 – Analyze the evidence, determine “</a:t>
            </a:r>
            <a:r>
              <a:rPr lang="en-US" i="1" dirty="0"/>
              <a:t>why</a:t>
            </a:r>
            <a:r>
              <a:rPr lang="en-US" dirty="0"/>
              <a:t> it happened?”</a:t>
            </a:r>
          </a:p>
          <a:p>
            <a:pPr lvl="1"/>
            <a:r>
              <a:rPr lang="en-US" dirty="0"/>
              <a:t>Days 21-30 – </a:t>
            </a:r>
            <a:r>
              <a:rPr lang="en-US" i="1" dirty="0"/>
              <a:t>Write</a:t>
            </a:r>
            <a:r>
              <a:rPr lang="en-US" dirty="0"/>
              <a:t> the report, prepare the brief for the Convening Authority, prep the final message for release in AFSAS - pending the Convening Authority’s approval</a:t>
            </a:r>
          </a:p>
          <a:p>
            <a:pPr lvl="1"/>
            <a:r>
              <a:rPr lang="en-US" dirty="0"/>
              <a:t>Days 30-45 – </a:t>
            </a:r>
            <a:r>
              <a:rPr lang="en-US" i="1" dirty="0"/>
              <a:t>Brief</a:t>
            </a:r>
            <a:r>
              <a:rPr lang="en-US" dirty="0"/>
              <a:t> the Convening Authority</a:t>
            </a:r>
          </a:p>
          <a:p>
            <a:pPr lvl="1"/>
            <a:r>
              <a:rPr lang="en-US" dirty="0"/>
              <a:t>Days 45-48 – </a:t>
            </a:r>
            <a:r>
              <a:rPr lang="en-US" i="1" dirty="0"/>
              <a:t>Release</a:t>
            </a:r>
            <a:r>
              <a:rPr lang="en-US" dirty="0"/>
              <a:t> the final message</a:t>
            </a:r>
          </a:p>
          <a:p>
            <a:endParaRPr lang="en-US" dirty="0"/>
          </a:p>
        </p:txBody>
      </p:sp>
      <p:pic>
        <p:nvPicPr>
          <p:cNvPr id="5" name="Picture 6" descr="IMGP1583">
            <a:extLst>
              <a:ext uri="{FF2B5EF4-FFF2-40B4-BE49-F238E27FC236}">
                <a16:creationId xmlns:a16="http://schemas.microsoft.com/office/drawing/2014/main" id="{7E41BFDE-A116-F769-135C-F655E1C1CF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224" t="9924"/>
          <a:stretch>
            <a:fillRect/>
          </a:stretch>
        </p:blipFill>
        <p:spPr bwMode="auto">
          <a:xfrm>
            <a:off x="7644984" y="4279585"/>
            <a:ext cx="3768083" cy="1968815"/>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7704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TextBox 6"/>
          <p:cNvSpPr txBox="1"/>
          <p:nvPr/>
        </p:nvSpPr>
        <p:spPr>
          <a:xfrm>
            <a:off x="4194540" y="5948793"/>
            <a:ext cx="4493032" cy="307777"/>
          </a:xfrm>
          <a:prstGeom prst="rect">
            <a:avLst/>
          </a:prstGeom>
          <a:noFill/>
        </p:spPr>
        <p:txBody>
          <a:bodyPr wrap="square" rtlCol="0">
            <a:spAutoFit/>
          </a:bodyPr>
          <a:lstStyle/>
          <a:p>
            <a:r>
              <a:rPr lang="en-US" b="1" dirty="0"/>
              <a:t>Safety Report in AFSAS</a:t>
            </a:r>
          </a:p>
        </p:txBody>
      </p:sp>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434" y="1371599"/>
            <a:ext cx="8343898" cy="4578684"/>
          </a:xfrm>
          <a:prstGeom prst="rect">
            <a:avLst/>
          </a:prstGeom>
          <a:ln>
            <a:solidFill>
              <a:schemeClr val="tx1">
                <a:lumMod val="50000"/>
                <a:lumOff val="50000"/>
              </a:schemeClr>
            </a:solidFill>
          </a:ln>
        </p:spPr>
      </p:pic>
    </p:spTree>
    <p:extLst>
      <p:ext uri="{BB962C8B-B14F-4D97-AF65-F5344CB8AC3E}">
        <p14:creationId xmlns:p14="http://schemas.microsoft.com/office/powerpoint/2010/main" val="42888765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8883" y="1359699"/>
            <a:ext cx="6289000" cy="4726052"/>
          </a:xfrm>
          <a:prstGeom prst="rect">
            <a:avLst/>
          </a:prstGeom>
          <a:ln>
            <a:solidFill>
              <a:schemeClr val="tx1">
                <a:lumMod val="50000"/>
                <a:lumOff val="50000"/>
              </a:schemeClr>
            </a:solidFill>
          </a:ln>
        </p:spPr>
      </p:pic>
      <p:sp>
        <p:nvSpPr>
          <p:cNvPr id="7" name="TextBox 6"/>
          <p:cNvSpPr txBox="1"/>
          <p:nvPr/>
        </p:nvSpPr>
        <p:spPr>
          <a:xfrm>
            <a:off x="3806867" y="6085751"/>
            <a:ext cx="4493032" cy="307777"/>
          </a:xfrm>
          <a:prstGeom prst="rect">
            <a:avLst/>
          </a:prstGeom>
          <a:noFill/>
        </p:spPr>
        <p:txBody>
          <a:bodyPr wrap="square" rtlCol="0">
            <a:spAutoFit/>
          </a:bodyPr>
          <a:lstStyle/>
          <a:p>
            <a:r>
              <a:rPr lang="en-US" b="1" dirty="0"/>
              <a:t>Brief to Convening Authority</a:t>
            </a:r>
          </a:p>
        </p:txBody>
      </p:sp>
    </p:spTree>
    <p:extLst>
      <p:ext uri="{BB962C8B-B14F-4D97-AF65-F5344CB8AC3E}">
        <p14:creationId xmlns:p14="http://schemas.microsoft.com/office/powerpoint/2010/main" val="42176520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TextBox 6"/>
          <p:cNvSpPr txBox="1"/>
          <p:nvPr/>
        </p:nvSpPr>
        <p:spPr>
          <a:xfrm>
            <a:off x="3573279" y="6107725"/>
            <a:ext cx="4493032" cy="307777"/>
          </a:xfrm>
          <a:prstGeom prst="rect">
            <a:avLst/>
          </a:prstGeom>
          <a:noFill/>
        </p:spPr>
        <p:txBody>
          <a:bodyPr wrap="square" rtlCol="0">
            <a:spAutoFit/>
          </a:bodyPr>
          <a:lstStyle/>
          <a:p>
            <a:r>
              <a:rPr lang="en-US" b="1" dirty="0"/>
              <a:t>Final Message</a:t>
            </a:r>
          </a:p>
        </p:txBody>
      </p:sp>
      <p:pic>
        <p:nvPicPr>
          <p:cNvPr id="9" name="Picture 8" descr="Graphical user interface, text, application, email&#10;&#10;Description automatically generated">
            <a:extLst>
              <a:ext uri="{FF2B5EF4-FFF2-40B4-BE49-F238E27FC236}">
                <a16:creationId xmlns:a16="http://schemas.microsoft.com/office/drawing/2014/main" id="{89FF9F3E-4C7A-632A-8ECC-838CDF8BB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3739" y="1308200"/>
            <a:ext cx="6492111" cy="4799525"/>
          </a:xfrm>
          <a:prstGeom prst="rect">
            <a:avLst/>
          </a:prstGeom>
          <a:ln>
            <a:solidFill>
              <a:schemeClr val="tx1">
                <a:lumMod val="50000"/>
                <a:lumOff val="50000"/>
              </a:schemeClr>
            </a:solidFill>
          </a:ln>
        </p:spPr>
      </p:pic>
    </p:spTree>
    <p:extLst>
      <p:ext uri="{BB962C8B-B14F-4D97-AF65-F5344CB8AC3E}">
        <p14:creationId xmlns:p14="http://schemas.microsoft.com/office/powerpoint/2010/main" val="3752969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Response Force</a:t>
            </a:r>
          </a:p>
        </p:txBody>
      </p:sp>
      <p:sp>
        <p:nvSpPr>
          <p:cNvPr id="3" name="Content Placeholder 2"/>
          <p:cNvSpPr>
            <a:spLocks noGrp="1"/>
          </p:cNvSpPr>
          <p:nvPr>
            <p:ph idx="1"/>
          </p:nvPr>
        </p:nvSpPr>
        <p:spPr>
          <a:xfrm>
            <a:off x="368301" y="1504950"/>
            <a:ext cx="11374966" cy="4743450"/>
          </a:xfrm>
        </p:spPr>
        <p:txBody>
          <a:bodyPr/>
          <a:lstStyle/>
          <a:p>
            <a:r>
              <a:rPr lang="en-US" dirty="0"/>
              <a:t>First Responders typically include:</a:t>
            </a:r>
          </a:p>
          <a:p>
            <a:pPr lvl="1"/>
            <a:r>
              <a:rPr lang="en-US" dirty="0"/>
              <a:t>Search and Rescue:  provide search / rescue / recovery support</a:t>
            </a:r>
          </a:p>
          <a:p>
            <a:pPr lvl="1"/>
            <a:r>
              <a:rPr lang="en-US" dirty="0"/>
              <a:t>Fire Fighters:  fight any fires</a:t>
            </a:r>
          </a:p>
          <a:p>
            <a:pPr lvl="1"/>
            <a:r>
              <a:rPr lang="en-US" dirty="0"/>
              <a:t>Medical:  treat injured persons</a:t>
            </a:r>
          </a:p>
          <a:p>
            <a:pPr lvl="1"/>
            <a:r>
              <a:rPr lang="en-US" dirty="0"/>
              <a:t>Security Forces:  cordon the site</a:t>
            </a:r>
          </a:p>
          <a:p>
            <a:pPr lvl="1"/>
            <a:r>
              <a:rPr lang="en-US" dirty="0"/>
              <a:t>EOD:  secure the hazards</a:t>
            </a:r>
          </a:p>
          <a:p>
            <a:pPr lvl="2"/>
            <a:endParaRPr lang="en-US" dirty="0"/>
          </a:p>
          <a:p>
            <a:pPr lvl="2"/>
            <a:endParaRPr lang="en-US" dirty="0"/>
          </a:p>
          <a:p>
            <a:pPr lvl="2"/>
            <a:endParaRPr lang="en-US" dirty="0"/>
          </a:p>
          <a:p>
            <a:pPr marL="803275" lvl="2" indent="0">
              <a:buNone/>
            </a:pP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close-up of a coin&#10;&#10;Description automatically generated with medium confidence">
            <a:extLst>
              <a:ext uri="{FF2B5EF4-FFF2-40B4-BE49-F238E27FC236}">
                <a16:creationId xmlns:a16="http://schemas.microsoft.com/office/drawing/2014/main" id="{28474020-4F31-B31A-E00B-24B730C8E2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4160" y="3936380"/>
            <a:ext cx="2058907" cy="2312020"/>
          </a:xfrm>
          <a:prstGeom prst="rect">
            <a:avLst/>
          </a:prstGeom>
          <a:ln>
            <a:solidFill>
              <a:schemeClr val="tx1">
                <a:lumMod val="50000"/>
                <a:lumOff val="50000"/>
              </a:schemeClr>
            </a:solidFill>
          </a:ln>
        </p:spPr>
      </p:pic>
    </p:spTree>
    <p:extLst>
      <p:ext uri="{BB962C8B-B14F-4D97-AF65-F5344CB8AC3E}">
        <p14:creationId xmlns:p14="http://schemas.microsoft.com/office/powerpoint/2010/main" val="37309974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 Investigation Guidance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r>
              <a:rPr lang="en-US" dirty="0"/>
              <a:t>DoD Guidance:</a:t>
            </a:r>
          </a:p>
          <a:p>
            <a:pPr lvl="1"/>
            <a:r>
              <a:rPr lang="en-US" dirty="0"/>
              <a:t>DoDI 6055.07, </a:t>
            </a:r>
            <a:r>
              <a:rPr lang="en-US" i="1" dirty="0"/>
              <a:t>Mishap Notification, Investigation Reporting, and Record Keeping</a:t>
            </a:r>
          </a:p>
          <a:p>
            <a:r>
              <a:rPr lang="en-US" dirty="0"/>
              <a:t>DAF Guidance:</a:t>
            </a:r>
          </a:p>
          <a:p>
            <a:pPr lvl="1"/>
            <a:r>
              <a:rPr lang="en-US" dirty="0"/>
              <a:t>DAFI 91-204, </a:t>
            </a:r>
            <a:r>
              <a:rPr lang="en-US" i="1" dirty="0"/>
              <a:t>Safety Investigations and Reports</a:t>
            </a:r>
            <a:endParaRPr lang="en-US" dirty="0"/>
          </a:p>
          <a:p>
            <a:r>
              <a:rPr lang="en-US" dirty="0"/>
              <a:t>Discipline-Specific Guidance:</a:t>
            </a:r>
          </a:p>
          <a:p>
            <a:pPr lvl="1"/>
            <a:r>
              <a:rPr lang="en-US" dirty="0"/>
              <a:t>DAFMAN 91-221, </a:t>
            </a:r>
            <a:r>
              <a:rPr lang="en-US" i="1" dirty="0"/>
              <a:t>Weapons Safety Investigations and Reports</a:t>
            </a:r>
            <a:endParaRPr lang="en-US" dirty="0"/>
          </a:p>
          <a:p>
            <a:pPr lvl="1"/>
            <a:r>
              <a:rPr lang="en-US" dirty="0"/>
              <a:t>DAFMAN 91-222, </a:t>
            </a:r>
            <a:r>
              <a:rPr lang="en-US" i="1" dirty="0"/>
              <a:t>Space Safety Investigations and Reports</a:t>
            </a:r>
            <a:endParaRPr lang="en-US" dirty="0"/>
          </a:p>
          <a:p>
            <a:pPr lvl="1"/>
            <a:r>
              <a:rPr lang="en-US" dirty="0"/>
              <a:t>DAFMAN 91-223, </a:t>
            </a:r>
            <a:r>
              <a:rPr lang="en-US" i="1" dirty="0"/>
              <a:t>Aviation Safety Investigations and Reports</a:t>
            </a:r>
            <a:endParaRPr lang="en-US" dirty="0"/>
          </a:p>
          <a:p>
            <a:pPr lvl="1"/>
            <a:r>
              <a:rPr lang="en-US" dirty="0"/>
              <a:t>DAFMAN 91-224, </a:t>
            </a:r>
            <a:r>
              <a:rPr lang="en-US" i="1" dirty="0"/>
              <a:t>Ground Safety Investigations and Reports</a:t>
            </a:r>
            <a:endParaRPr lang="en-US" dirty="0"/>
          </a:p>
          <a:p>
            <a:endParaRPr lang="en-US" dirty="0"/>
          </a:p>
        </p:txBody>
      </p:sp>
      <p:pic>
        <p:nvPicPr>
          <p:cNvPr id="4" name="Picture 3" descr="A picture containing text, sky, outdoor, sign&#10;&#10;Description automatically generated">
            <a:extLst>
              <a:ext uri="{FF2B5EF4-FFF2-40B4-BE49-F238E27FC236}">
                <a16:creationId xmlns:a16="http://schemas.microsoft.com/office/drawing/2014/main" id="{D1303A6F-982D-07D6-6180-D8E4E5416E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1627" y="4523967"/>
            <a:ext cx="2583841" cy="1724433"/>
          </a:xfrm>
          <a:prstGeom prst="rect">
            <a:avLst/>
          </a:prstGeom>
          <a:ln>
            <a:solidFill>
              <a:schemeClr val="tx1">
                <a:lumMod val="50000"/>
                <a:lumOff val="50000"/>
              </a:schemeClr>
            </a:solidFill>
          </a:ln>
        </p:spPr>
      </p:pic>
    </p:spTree>
    <p:extLst>
      <p:ext uri="{BB962C8B-B14F-4D97-AF65-F5344CB8AC3E}">
        <p14:creationId xmlns:p14="http://schemas.microsoft.com/office/powerpoint/2010/main" val="12393197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Started - Overview</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r>
              <a:rPr lang="en-US" dirty="0"/>
              <a:t>Start a Filing System ASAP</a:t>
            </a:r>
          </a:p>
          <a:p>
            <a:pPr lvl="1"/>
            <a:r>
              <a:rPr lang="en-US" dirty="0"/>
              <a:t>The ISB should have collected a large volume of paper and evidence</a:t>
            </a:r>
          </a:p>
          <a:p>
            <a:pPr lvl="1"/>
            <a:r>
              <a:rPr lang="en-US" dirty="0"/>
              <a:t>If the ISB has not already filed this information, the SIB will need to do so</a:t>
            </a:r>
          </a:p>
          <a:p>
            <a:r>
              <a:rPr lang="en-US" dirty="0"/>
              <a:t>Filing Cabinets / File Plan</a:t>
            </a:r>
          </a:p>
          <a:p>
            <a:pPr lvl="1"/>
            <a:r>
              <a:rPr lang="en-US" dirty="0"/>
              <a:t>Exhibits</a:t>
            </a:r>
          </a:p>
          <a:p>
            <a:pPr lvl="1"/>
            <a:r>
              <a:rPr lang="en-US" dirty="0"/>
              <a:t>MX / Engineer Records</a:t>
            </a:r>
          </a:p>
          <a:p>
            <a:pPr lvl="1"/>
            <a:r>
              <a:rPr lang="en-US" dirty="0"/>
              <a:t>Medical Records</a:t>
            </a:r>
          </a:p>
          <a:p>
            <a:pPr lvl="1"/>
            <a:r>
              <a:rPr lang="en-US" dirty="0"/>
              <a:t>Personnel Records</a:t>
            </a:r>
          </a:p>
          <a:p>
            <a:r>
              <a:rPr lang="en-US" dirty="0"/>
              <a:t>File Inventory – Recorder</a:t>
            </a:r>
          </a:p>
          <a:p>
            <a:r>
              <a:rPr lang="en-US" dirty="0"/>
              <a:t>Electronic Filing System – SIB (Go) Package</a:t>
            </a:r>
          </a:p>
          <a:p>
            <a:pPr lvl="1"/>
            <a:r>
              <a:rPr lang="en-US" dirty="0"/>
              <a:t>Use existing electronic folders</a:t>
            </a:r>
          </a:p>
          <a:p>
            <a:pPr lvl="1"/>
            <a:r>
              <a:rPr lang="en-US" dirty="0"/>
              <a:t>Don’t make new / expand folders unless needed</a:t>
            </a:r>
          </a:p>
        </p:txBody>
      </p:sp>
      <p:pic>
        <p:nvPicPr>
          <p:cNvPr id="4" name="Picture 3" descr="A picture containing text, indoor, orange&#10;&#10;Description automatically generated">
            <a:extLst>
              <a:ext uri="{FF2B5EF4-FFF2-40B4-BE49-F238E27FC236}">
                <a16:creationId xmlns:a16="http://schemas.microsoft.com/office/drawing/2014/main" id="{9E0E5AF5-2242-A8E5-BDFA-5F4605393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2964" y="4493941"/>
            <a:ext cx="2652504" cy="1754459"/>
          </a:xfrm>
          <a:prstGeom prst="rect">
            <a:avLst/>
          </a:prstGeom>
          <a:ln>
            <a:solidFill>
              <a:schemeClr val="tx1">
                <a:lumMod val="50000"/>
                <a:lumOff val="50000"/>
              </a:schemeClr>
            </a:solidFill>
          </a:ln>
        </p:spPr>
      </p:pic>
    </p:spTree>
    <p:extLst>
      <p:ext uri="{BB962C8B-B14F-4D97-AF65-F5344CB8AC3E}">
        <p14:creationId xmlns:p14="http://schemas.microsoft.com/office/powerpoint/2010/main" val="30254227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Started - Overview</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342112"/>
            <a:ext cx="11197167" cy="1255183"/>
          </a:xfrm>
        </p:spPr>
        <p:txBody>
          <a:bodyPr/>
          <a:lstStyle/>
          <a:p>
            <a:pPr marL="0" indent="0" algn="ctr">
              <a:buNone/>
            </a:pPr>
            <a:r>
              <a:rPr lang="en-US" sz="2200" dirty="0"/>
              <a:t>Start an Electronic Files Plan</a:t>
            </a:r>
          </a:p>
          <a:p>
            <a:pPr marL="0" indent="0" algn="ctr">
              <a:buNone/>
            </a:pPr>
            <a:r>
              <a:rPr lang="en-US" dirty="0"/>
              <a:t>One Folder For Each Exhibit</a:t>
            </a:r>
          </a:p>
          <a:p>
            <a:pPr marL="0" indent="0" algn="ctr">
              <a:buNone/>
            </a:pPr>
            <a:r>
              <a:rPr lang="en-US" dirty="0"/>
              <a:t>One Folder For Each SIB Member </a:t>
            </a:r>
          </a:p>
          <a:p>
            <a:endParaRPr lang="en-US" dirty="0"/>
          </a:p>
        </p:txBody>
      </p:sp>
      <p:pic>
        <p:nvPicPr>
          <p:cNvPr id="5" name="Picture 2">
            <a:extLst>
              <a:ext uri="{FF2B5EF4-FFF2-40B4-BE49-F238E27FC236}">
                <a16:creationId xmlns:a16="http://schemas.microsoft.com/office/drawing/2014/main" id="{D4533AFA-9B97-7B7A-BA74-73C941344D8C}"/>
              </a:ext>
            </a:extLst>
          </p:cNvPr>
          <p:cNvPicPr>
            <a:picLocks noChangeAspect="1"/>
          </p:cNvPicPr>
          <p:nvPr/>
        </p:nvPicPr>
        <p:blipFill>
          <a:blip r:embed="rId3">
            <a:extLst>
              <a:ext uri="{28A0092B-C50C-407E-A947-70E740481C1C}">
                <a14:useLocalDpi xmlns:a14="http://schemas.microsoft.com/office/drawing/2010/main" val="0"/>
              </a:ext>
            </a:extLst>
          </a:blip>
          <a:srcRect l="19606" t="28741" r="71118" b="49904"/>
          <a:stretch>
            <a:fillRect/>
          </a:stretch>
        </p:blipFill>
        <p:spPr bwMode="auto">
          <a:xfrm>
            <a:off x="6121400" y="3046413"/>
            <a:ext cx="4030663" cy="3201987"/>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9CA0E4CB-D9E1-9BAD-2522-EC8091BA52D0}"/>
              </a:ext>
            </a:extLst>
          </p:cNvPr>
          <p:cNvPicPr>
            <a:picLocks noChangeAspect="1"/>
          </p:cNvPicPr>
          <p:nvPr/>
        </p:nvPicPr>
        <p:blipFill>
          <a:blip r:embed="rId4">
            <a:extLst>
              <a:ext uri="{28A0092B-C50C-407E-A947-70E740481C1C}">
                <a14:useLocalDpi xmlns:a14="http://schemas.microsoft.com/office/drawing/2010/main" val="0"/>
              </a:ext>
            </a:extLst>
          </a:blip>
          <a:srcRect l="19507" t="28549" r="71776" b="51717"/>
          <a:stretch>
            <a:fillRect/>
          </a:stretch>
        </p:blipFill>
        <p:spPr bwMode="auto">
          <a:xfrm>
            <a:off x="1593850" y="3046413"/>
            <a:ext cx="4098925" cy="3201987"/>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42C8B57-FC00-F861-F5B5-3074D088A56A}"/>
              </a:ext>
            </a:extLst>
          </p:cNvPr>
          <p:cNvSpPr txBox="1"/>
          <p:nvPr/>
        </p:nvSpPr>
        <p:spPr>
          <a:xfrm>
            <a:off x="2390709" y="2718069"/>
            <a:ext cx="2505205" cy="307777"/>
          </a:xfrm>
          <a:prstGeom prst="rect">
            <a:avLst/>
          </a:prstGeom>
          <a:noFill/>
        </p:spPr>
        <p:txBody>
          <a:bodyPr wrap="square" rtlCol="0">
            <a:spAutoFit/>
          </a:bodyPr>
          <a:lstStyle/>
          <a:p>
            <a:r>
              <a:rPr lang="en-US" dirty="0"/>
              <a:t>Exhibits</a:t>
            </a:r>
          </a:p>
        </p:txBody>
      </p:sp>
      <p:sp>
        <p:nvSpPr>
          <p:cNvPr id="4" name="TextBox 3">
            <a:extLst>
              <a:ext uri="{FF2B5EF4-FFF2-40B4-BE49-F238E27FC236}">
                <a16:creationId xmlns:a16="http://schemas.microsoft.com/office/drawing/2014/main" id="{050328E4-BBF4-A3C8-53D2-4076A65736FE}"/>
              </a:ext>
            </a:extLst>
          </p:cNvPr>
          <p:cNvSpPr txBox="1"/>
          <p:nvPr/>
        </p:nvSpPr>
        <p:spPr>
          <a:xfrm>
            <a:off x="6884128" y="2728273"/>
            <a:ext cx="2505205" cy="307777"/>
          </a:xfrm>
          <a:prstGeom prst="rect">
            <a:avLst/>
          </a:prstGeom>
          <a:noFill/>
        </p:spPr>
        <p:txBody>
          <a:bodyPr wrap="square" rtlCol="0">
            <a:spAutoFit/>
          </a:bodyPr>
          <a:lstStyle/>
          <a:p>
            <a:r>
              <a:rPr lang="en-US" dirty="0"/>
              <a:t>Members</a:t>
            </a:r>
          </a:p>
        </p:txBody>
      </p:sp>
    </p:spTree>
    <p:extLst>
      <p:ext uri="{BB962C8B-B14F-4D97-AF65-F5344CB8AC3E}">
        <p14:creationId xmlns:p14="http://schemas.microsoft.com/office/powerpoint/2010/main" val="24462990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AFSAS Accounts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r>
              <a:rPr lang="en-US" dirty="0"/>
              <a:t>All Primary SIB members need an AFSAS account </a:t>
            </a:r>
          </a:p>
          <a:p>
            <a:r>
              <a:rPr lang="en-US" dirty="0"/>
              <a:t>BP’s discretion whether Secondary members get AFSAS accounts or not</a:t>
            </a:r>
          </a:p>
          <a:p>
            <a:r>
              <a:rPr lang="en-US" dirty="0"/>
              <a:t>Start with Wing / Safety or Delta / Safety rep for help in establishing accounts, may have to contact the MAJCOM / Safety of FLDCOM / Safety to accelerate account and role approval</a:t>
            </a:r>
          </a:p>
          <a:p>
            <a:r>
              <a:rPr lang="en-US" dirty="0"/>
              <a:t>Make sure all members have elevated access and the proper roles</a:t>
            </a:r>
          </a:p>
          <a:p>
            <a:r>
              <a:rPr lang="en-US" dirty="0"/>
              <a:t>All members will use their accounts for entering their data in AFSAS</a:t>
            </a:r>
          </a:p>
          <a:p>
            <a:r>
              <a:rPr lang="en-US" dirty="0"/>
              <a:t>Download the SIB Go Package located in AFSAS for guidance and hos-to information</a:t>
            </a:r>
          </a:p>
        </p:txBody>
      </p:sp>
      <p:pic>
        <p:nvPicPr>
          <p:cNvPr id="4" name="Picture 3" descr="Text, whiteboard&#10;&#10;Description automatically generated">
            <a:extLst>
              <a:ext uri="{FF2B5EF4-FFF2-40B4-BE49-F238E27FC236}">
                <a16:creationId xmlns:a16="http://schemas.microsoft.com/office/drawing/2014/main" id="{DBED8753-B2DB-C473-20D3-4D8BA324FA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35237" y="4826833"/>
            <a:ext cx="2177830" cy="1421567"/>
          </a:xfrm>
          <a:prstGeom prst="rect">
            <a:avLst/>
          </a:prstGeom>
          <a:ln>
            <a:solidFill>
              <a:schemeClr val="tx1">
                <a:lumMod val="50000"/>
                <a:lumOff val="50000"/>
              </a:schemeClr>
            </a:solidFill>
          </a:ln>
        </p:spPr>
      </p:pic>
    </p:spTree>
    <p:extLst>
      <p:ext uri="{BB962C8B-B14F-4D97-AF65-F5344CB8AC3E}">
        <p14:creationId xmlns:p14="http://schemas.microsoft.com/office/powerpoint/2010/main" val="5383020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Organize to Investigate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Review known circumstances of mishap with the ISB prior to hand-off and with the SIB after hand-off from the ISB</a:t>
            </a:r>
          </a:p>
          <a:p>
            <a:pPr lvl="1">
              <a:lnSpc>
                <a:spcPct val="90000"/>
              </a:lnSpc>
            </a:pPr>
            <a:r>
              <a:rPr lang="en-US" altLang="en-US" dirty="0"/>
              <a:t>Listen to ISB interviews as a group </a:t>
            </a:r>
          </a:p>
          <a:p>
            <a:pPr lvl="1">
              <a:lnSpc>
                <a:spcPct val="90000"/>
              </a:lnSpc>
            </a:pPr>
            <a:r>
              <a:rPr lang="en-US" altLang="en-US" dirty="0"/>
              <a:t>Review written interviews from ISB</a:t>
            </a:r>
          </a:p>
          <a:p>
            <a:pPr lvl="1">
              <a:lnSpc>
                <a:spcPct val="90000"/>
              </a:lnSpc>
            </a:pPr>
            <a:r>
              <a:rPr lang="en-US" altLang="en-US" dirty="0"/>
              <a:t>Set up a “re-interview” or “need to interview” list and schedule</a:t>
            </a:r>
          </a:p>
          <a:p>
            <a:pPr lvl="1">
              <a:lnSpc>
                <a:spcPct val="90000"/>
              </a:lnSpc>
            </a:pPr>
            <a:r>
              <a:rPr lang="en-US" altLang="en-US" dirty="0"/>
              <a:t>Review “products” received from ISB</a:t>
            </a:r>
          </a:p>
          <a:p>
            <a:pPr>
              <a:lnSpc>
                <a:spcPct val="90000"/>
              </a:lnSpc>
            </a:pPr>
            <a:r>
              <a:rPr lang="en-US" altLang="en-US" dirty="0"/>
              <a:t>Develop an office “game plan” </a:t>
            </a:r>
          </a:p>
          <a:p>
            <a:pPr lvl="1">
              <a:lnSpc>
                <a:spcPct val="90000"/>
              </a:lnSpc>
            </a:pPr>
            <a:r>
              <a:rPr lang="en-US" altLang="en-US" dirty="0"/>
              <a:t>Files, meeting schedule, what we know / what we think we know / what need to know, etc.</a:t>
            </a:r>
          </a:p>
          <a:p>
            <a:pPr>
              <a:lnSpc>
                <a:spcPct val="90000"/>
              </a:lnSpc>
            </a:pPr>
            <a:r>
              <a:rPr lang="en-US" altLang="en-US" dirty="0"/>
              <a:t>Develop a mishap site “game plan”</a:t>
            </a:r>
          </a:p>
          <a:p>
            <a:pPr lvl="1">
              <a:lnSpc>
                <a:spcPct val="90000"/>
              </a:lnSpc>
            </a:pPr>
            <a:r>
              <a:rPr lang="en-US" altLang="en-US" dirty="0"/>
              <a:t>Do you still need to observe, photograph, tag, and/or collect debris?</a:t>
            </a:r>
          </a:p>
          <a:p>
            <a:pPr>
              <a:lnSpc>
                <a:spcPct val="90000"/>
              </a:lnSpc>
            </a:pPr>
            <a:r>
              <a:rPr lang="en-US" altLang="en-US" dirty="0"/>
              <a:t>What technical assistance should be requested</a:t>
            </a:r>
          </a:p>
          <a:p>
            <a:pPr lvl="1">
              <a:lnSpc>
                <a:spcPct val="90000"/>
              </a:lnSpc>
            </a:pPr>
            <a:r>
              <a:rPr lang="en-US" altLang="en-US" dirty="0"/>
              <a:t>Do you need help from experts on certain pieces of equipment or systems?</a:t>
            </a:r>
          </a:p>
        </p:txBody>
      </p:sp>
    </p:spTree>
    <p:extLst>
      <p:ext uri="{BB962C8B-B14F-4D97-AF65-F5344CB8AC3E}">
        <p14:creationId xmlns:p14="http://schemas.microsoft.com/office/powerpoint/2010/main" val="18590297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Safety Investigation Board Composition</a:t>
            </a:r>
          </a:p>
        </p:txBody>
      </p:sp>
    </p:spTree>
    <p:extLst>
      <p:ext uri="{BB962C8B-B14F-4D97-AF65-F5344CB8AC3E}">
        <p14:creationId xmlns:p14="http://schemas.microsoft.com/office/powerpoint/2010/main" val="17927826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Board President</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Colonel or higher</a:t>
            </a:r>
          </a:p>
          <a:p>
            <a:pPr lvl="1">
              <a:lnSpc>
                <a:spcPct val="90000"/>
              </a:lnSpc>
            </a:pPr>
            <a:r>
              <a:rPr lang="en-US" altLang="en-US" dirty="0"/>
              <a:t>For mishaps involving a fatality, the board president must be a brigadier general select or of a higher rank</a:t>
            </a:r>
          </a:p>
          <a:p>
            <a:pPr lvl="1">
              <a:lnSpc>
                <a:spcPct val="90000"/>
              </a:lnSpc>
            </a:pPr>
            <a:r>
              <a:rPr lang="en-US" altLang="en-US" dirty="0"/>
              <a:t>This rule applies to safety investigation boards (SIBs) and accident investigation boards (AIBs)</a:t>
            </a:r>
          </a:p>
          <a:p>
            <a:pPr>
              <a:lnSpc>
                <a:spcPct val="90000"/>
              </a:lnSpc>
            </a:pPr>
            <a:r>
              <a:rPr lang="en-US" altLang="en-US" dirty="0"/>
              <a:t>A graduate of the AFSEC Safety and Accident Investigation Board President Course (BPC) *</a:t>
            </a:r>
            <a:r>
              <a:rPr lang="en-US" altLang="en-US" i="1" dirty="0"/>
              <a:t>required</a:t>
            </a:r>
            <a:r>
              <a:rPr lang="en-US" altLang="en-US" dirty="0"/>
              <a:t>*</a:t>
            </a:r>
          </a:p>
          <a:p>
            <a:pPr>
              <a:lnSpc>
                <a:spcPct val="90000"/>
              </a:lnSpc>
            </a:pPr>
            <a:r>
              <a:rPr lang="en-US" altLang="en-US" dirty="0"/>
              <a:t>Equal to or greater in rank than the person involved</a:t>
            </a:r>
          </a:p>
          <a:p>
            <a:pPr>
              <a:lnSpc>
                <a:spcPct val="90000"/>
              </a:lnSpc>
            </a:pPr>
            <a:r>
              <a:rPr lang="en-US" altLang="en-US" dirty="0"/>
              <a:t>From outside the wing or delta which experienced the mishap</a:t>
            </a:r>
          </a:p>
        </p:txBody>
      </p:sp>
      <p:pic>
        <p:nvPicPr>
          <p:cNvPr id="4" name="Picture 3" descr="A picture containing text&#10;&#10;Description automatically generated">
            <a:extLst>
              <a:ext uri="{FF2B5EF4-FFF2-40B4-BE49-F238E27FC236}">
                <a16:creationId xmlns:a16="http://schemas.microsoft.com/office/drawing/2014/main" id="{F5625252-56AA-2824-AF0E-3F80C127D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5372" y="5151862"/>
            <a:ext cx="2207695" cy="1096537"/>
          </a:xfrm>
          <a:prstGeom prst="rect">
            <a:avLst/>
          </a:prstGeom>
          <a:ln>
            <a:solidFill>
              <a:schemeClr val="tx1">
                <a:lumMod val="50000"/>
                <a:lumOff val="50000"/>
              </a:schemeClr>
            </a:solidFill>
          </a:ln>
        </p:spPr>
      </p:pic>
    </p:spTree>
    <p:extLst>
      <p:ext uri="{BB962C8B-B14F-4D97-AF65-F5344CB8AC3E}">
        <p14:creationId xmlns:p14="http://schemas.microsoft.com/office/powerpoint/2010/main" val="9378840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Investigating Officer (IO)</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Expertise in the area in which the mishap occurred in is not required</a:t>
            </a:r>
          </a:p>
          <a:p>
            <a:pPr>
              <a:lnSpc>
                <a:spcPct val="90000"/>
              </a:lnSpc>
            </a:pPr>
            <a:r>
              <a:rPr lang="en-US" altLang="en-US" dirty="0"/>
              <a:t>Manages investigation under direction of BP</a:t>
            </a:r>
          </a:p>
          <a:p>
            <a:pPr lvl="1">
              <a:lnSpc>
                <a:spcPct val="90000"/>
              </a:lnSpc>
            </a:pPr>
            <a:r>
              <a:rPr lang="en-US" altLang="en-US" dirty="0"/>
              <a:t>Directs and coordinates all phases of the investigation </a:t>
            </a:r>
          </a:p>
          <a:p>
            <a:pPr lvl="1">
              <a:lnSpc>
                <a:spcPct val="90000"/>
              </a:lnSpc>
            </a:pPr>
            <a:r>
              <a:rPr lang="en-US" altLang="en-US" dirty="0"/>
              <a:t>Runs daily meetings</a:t>
            </a:r>
          </a:p>
          <a:p>
            <a:pPr lvl="1">
              <a:lnSpc>
                <a:spcPct val="90000"/>
              </a:lnSpc>
            </a:pPr>
            <a:r>
              <a:rPr lang="en-US" altLang="en-US" dirty="0"/>
              <a:t>Coordinates timeline compliance with HQ AFSEC Rep</a:t>
            </a:r>
          </a:p>
          <a:p>
            <a:pPr>
              <a:lnSpc>
                <a:spcPct val="90000"/>
              </a:lnSpc>
            </a:pPr>
            <a:r>
              <a:rPr lang="en-US" altLang="en-US" dirty="0"/>
              <a:t>Writes majority of the Narrative</a:t>
            </a:r>
          </a:p>
          <a:p>
            <a:pPr lvl="1">
              <a:lnSpc>
                <a:spcPct val="90000"/>
              </a:lnSpc>
            </a:pPr>
            <a:r>
              <a:rPr lang="en-US" altLang="en-US" dirty="0"/>
              <a:t>Begin writing the narrative ASAP</a:t>
            </a:r>
          </a:p>
        </p:txBody>
      </p:sp>
      <p:pic>
        <p:nvPicPr>
          <p:cNvPr id="4" name="Picture 3" descr="Logo&#10;&#10;Description automatically generated with low confidence">
            <a:extLst>
              <a:ext uri="{FF2B5EF4-FFF2-40B4-BE49-F238E27FC236}">
                <a16:creationId xmlns:a16="http://schemas.microsoft.com/office/drawing/2014/main" id="{C6B38C51-C59E-AE2C-797D-7B38C84E4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9384" y="5353050"/>
            <a:ext cx="3056084" cy="895350"/>
          </a:xfrm>
          <a:prstGeom prst="rect">
            <a:avLst/>
          </a:prstGeom>
          <a:ln>
            <a:solidFill>
              <a:schemeClr val="tx1">
                <a:lumMod val="50000"/>
                <a:lumOff val="50000"/>
              </a:schemeClr>
            </a:solidFill>
          </a:ln>
        </p:spPr>
      </p:pic>
    </p:spTree>
    <p:extLst>
      <p:ext uri="{BB962C8B-B14F-4D97-AF65-F5344CB8AC3E}">
        <p14:creationId xmlns:p14="http://schemas.microsoft.com/office/powerpoint/2010/main" val="29678875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AFSEC Representative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Process expert</a:t>
            </a:r>
          </a:p>
          <a:p>
            <a:pPr lvl="1">
              <a:lnSpc>
                <a:spcPct val="90000"/>
              </a:lnSpc>
            </a:pPr>
            <a:r>
              <a:rPr lang="en-US" altLang="en-US" dirty="0"/>
              <a:t>Keeps SIB on the timeline</a:t>
            </a:r>
          </a:p>
          <a:p>
            <a:pPr lvl="1">
              <a:lnSpc>
                <a:spcPct val="90000"/>
              </a:lnSpc>
            </a:pPr>
            <a:r>
              <a:rPr lang="en-US" altLang="en-US" dirty="0"/>
              <a:t>Coordinates for technical assistance if/when needed</a:t>
            </a:r>
          </a:p>
          <a:p>
            <a:pPr lvl="1">
              <a:lnSpc>
                <a:spcPct val="90000"/>
              </a:lnSpc>
            </a:pPr>
            <a:r>
              <a:rPr lang="en-US" altLang="en-US" dirty="0"/>
              <a:t>Provides mishap investigation continuing education </a:t>
            </a:r>
          </a:p>
          <a:p>
            <a:pPr>
              <a:lnSpc>
                <a:spcPct val="90000"/>
              </a:lnSpc>
            </a:pPr>
            <a:r>
              <a:rPr lang="en-US" altLang="en-US" dirty="0"/>
              <a:t>Formal report “proprietor”</a:t>
            </a:r>
          </a:p>
        </p:txBody>
      </p:sp>
      <p:pic>
        <p:nvPicPr>
          <p:cNvPr id="4" name="Picture 3" descr="Text&#10;&#10;Description automatically generated with medium confidence">
            <a:extLst>
              <a:ext uri="{FF2B5EF4-FFF2-40B4-BE49-F238E27FC236}">
                <a16:creationId xmlns:a16="http://schemas.microsoft.com/office/drawing/2014/main" id="{292CCAFC-1908-796A-1C42-4921F4D517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165" y="5353050"/>
            <a:ext cx="4268304" cy="895349"/>
          </a:xfrm>
          <a:prstGeom prst="rect">
            <a:avLst/>
          </a:prstGeom>
          <a:ln>
            <a:solidFill>
              <a:schemeClr val="tx1">
                <a:lumMod val="50000"/>
                <a:lumOff val="50000"/>
              </a:schemeClr>
            </a:solidFill>
          </a:ln>
        </p:spPr>
      </p:pic>
    </p:spTree>
    <p:extLst>
      <p:ext uri="{BB962C8B-B14F-4D97-AF65-F5344CB8AC3E}">
        <p14:creationId xmlns:p14="http://schemas.microsoft.com/office/powerpoint/2010/main" val="21742200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Expert</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Maintenance procedures expert</a:t>
            </a:r>
          </a:p>
          <a:p>
            <a:pPr>
              <a:lnSpc>
                <a:spcPct val="90000"/>
              </a:lnSpc>
            </a:pPr>
            <a:r>
              <a:rPr lang="en-US" altLang="en-US" dirty="0"/>
              <a:t>Spacecraft history, maintenance procedures, training documentation</a:t>
            </a:r>
          </a:p>
          <a:p>
            <a:pPr>
              <a:lnSpc>
                <a:spcPct val="90000"/>
              </a:lnSpc>
            </a:pPr>
            <a:r>
              <a:rPr lang="en-US" altLang="en-US" dirty="0"/>
              <a:t>Directs wreckage recovery</a:t>
            </a:r>
          </a:p>
          <a:p>
            <a:pPr>
              <a:lnSpc>
                <a:spcPct val="90000"/>
              </a:lnSpc>
            </a:pPr>
            <a:r>
              <a:rPr lang="en-US" altLang="en-US" dirty="0"/>
              <a:t>Conduct interviews with maintenance personnel (within reason, per guidelines on interview techniques and recommendations)</a:t>
            </a:r>
          </a:p>
          <a:p>
            <a:pPr>
              <a:lnSpc>
                <a:spcPct val="90000"/>
              </a:lnSpc>
            </a:pPr>
            <a:r>
              <a:rPr lang="en-US" altLang="en-US" dirty="0"/>
              <a:t>Directs military technical support</a:t>
            </a:r>
          </a:p>
          <a:p>
            <a:pPr>
              <a:lnSpc>
                <a:spcPct val="90000"/>
              </a:lnSpc>
            </a:pPr>
            <a:r>
              <a:rPr lang="en-US" altLang="en-US" dirty="0"/>
              <a:t>Quality Assurance</a:t>
            </a:r>
          </a:p>
        </p:txBody>
      </p:sp>
      <p:pic>
        <p:nvPicPr>
          <p:cNvPr id="4" name="Picture 3" descr="Website&#10;&#10;Description automatically generated with medium confidence">
            <a:extLst>
              <a:ext uri="{FF2B5EF4-FFF2-40B4-BE49-F238E27FC236}">
                <a16:creationId xmlns:a16="http://schemas.microsoft.com/office/drawing/2014/main" id="{5772FB01-075E-A0FD-B637-3B3D554DD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8249" y="4828478"/>
            <a:ext cx="2567219" cy="1419922"/>
          </a:xfrm>
          <a:prstGeom prst="rect">
            <a:avLst/>
          </a:prstGeom>
          <a:ln>
            <a:solidFill>
              <a:schemeClr val="tx1">
                <a:lumMod val="50000"/>
                <a:lumOff val="50000"/>
              </a:schemeClr>
            </a:solidFill>
          </a:ln>
        </p:spPr>
      </p:pic>
    </p:spTree>
    <p:extLst>
      <p:ext uri="{BB962C8B-B14F-4D97-AF65-F5344CB8AC3E}">
        <p14:creationId xmlns:p14="http://schemas.microsoft.com/office/powerpoint/2010/main" val="4051674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Disaster Response Force</a:t>
            </a:r>
          </a:p>
        </p:txBody>
      </p:sp>
      <p:sp>
        <p:nvSpPr>
          <p:cNvPr id="3" name="Content Placeholder 2"/>
          <p:cNvSpPr>
            <a:spLocks noGrp="1"/>
          </p:cNvSpPr>
          <p:nvPr>
            <p:ph idx="1"/>
          </p:nvPr>
        </p:nvSpPr>
        <p:spPr>
          <a:xfrm>
            <a:off x="368301" y="1504950"/>
            <a:ext cx="11374966" cy="4743450"/>
          </a:xfrm>
        </p:spPr>
        <p:txBody>
          <a:bodyPr/>
          <a:lstStyle/>
          <a:p>
            <a:r>
              <a:rPr lang="en-US" dirty="0"/>
              <a:t>Emergency responders (Follow-on Element)</a:t>
            </a:r>
          </a:p>
          <a:p>
            <a:pPr lvl="1"/>
            <a:r>
              <a:rPr lang="en-US" dirty="0"/>
              <a:t>Respond directly to pre-planned assembly point and await words from the IC (Incident Commander)</a:t>
            </a:r>
          </a:p>
          <a:p>
            <a:pPr lvl="2"/>
            <a:r>
              <a:rPr lang="en-US" dirty="0"/>
              <a:t>Photographer</a:t>
            </a:r>
          </a:p>
          <a:p>
            <a:pPr lvl="2"/>
            <a:r>
              <a:rPr lang="en-US" dirty="0"/>
              <a:t>Civil Engineer</a:t>
            </a:r>
          </a:p>
          <a:p>
            <a:pPr lvl="2"/>
            <a:r>
              <a:rPr lang="en-US" dirty="0"/>
              <a:t>Public Affairs</a:t>
            </a:r>
          </a:p>
          <a:p>
            <a:pPr lvl="2"/>
            <a:r>
              <a:rPr lang="en-US" dirty="0"/>
              <a:t>Flight Safety Officer (for flight mishap)</a:t>
            </a:r>
          </a:p>
          <a:p>
            <a:pPr lvl="1"/>
            <a:r>
              <a:rPr lang="en-US" dirty="0"/>
              <a:t>Support Response</a:t>
            </a:r>
          </a:p>
          <a:p>
            <a:pPr lvl="2"/>
            <a:r>
              <a:rPr lang="en-US" dirty="0"/>
              <a:t>Respond when IC requests their presence</a:t>
            </a:r>
          </a:p>
          <a:p>
            <a:pPr lvl="2"/>
            <a:r>
              <a:rPr lang="en-US" dirty="0"/>
              <a:t>Mortuary Affairs</a:t>
            </a:r>
          </a:p>
          <a:p>
            <a:pPr lvl="2"/>
            <a:r>
              <a:rPr lang="en-US" dirty="0"/>
              <a:t>Transportation</a:t>
            </a:r>
          </a:p>
          <a:p>
            <a:pPr lvl="2"/>
            <a:r>
              <a:rPr lang="en-US" dirty="0"/>
              <a:t>Chaplain</a:t>
            </a:r>
          </a:p>
          <a:p>
            <a:pPr lvl="2"/>
            <a:endParaRPr lang="en-US" dirty="0"/>
          </a:p>
          <a:p>
            <a:pPr marL="803275" lvl="2" indent="0">
              <a:buNone/>
            </a:pP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picture containing whiteboard&#10;&#10;Description automatically generated">
            <a:extLst>
              <a:ext uri="{FF2B5EF4-FFF2-40B4-BE49-F238E27FC236}">
                <a16:creationId xmlns:a16="http://schemas.microsoft.com/office/drawing/2014/main" id="{11180AE9-6D3B-97DB-B674-0FE9AEEAC1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7375" y="4340012"/>
            <a:ext cx="2855692" cy="1908388"/>
          </a:xfrm>
          <a:prstGeom prst="rect">
            <a:avLst/>
          </a:prstGeom>
          <a:ln>
            <a:solidFill>
              <a:schemeClr val="tx1">
                <a:lumMod val="50000"/>
                <a:lumOff val="50000"/>
              </a:schemeClr>
            </a:solidFill>
          </a:ln>
        </p:spPr>
      </p:pic>
    </p:spTree>
    <p:extLst>
      <p:ext uri="{BB962C8B-B14F-4D97-AF65-F5344CB8AC3E}">
        <p14:creationId xmlns:p14="http://schemas.microsoft.com/office/powerpoint/2010/main" val="6572427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Members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The following are </a:t>
            </a:r>
            <a:r>
              <a:rPr lang="en-US" altLang="en-US" i="1" dirty="0"/>
              <a:t>conditional</a:t>
            </a:r>
            <a:r>
              <a:rPr lang="en-US" altLang="en-US" dirty="0"/>
              <a:t> primary board members:</a:t>
            </a:r>
          </a:p>
          <a:p>
            <a:pPr lvl="1">
              <a:lnSpc>
                <a:spcPct val="90000"/>
              </a:lnSpc>
            </a:pPr>
            <a:r>
              <a:rPr lang="en-US" altLang="en-US" dirty="0"/>
              <a:t>Weather officer</a:t>
            </a:r>
          </a:p>
          <a:p>
            <a:pPr lvl="1">
              <a:lnSpc>
                <a:spcPct val="90000"/>
              </a:lnSpc>
            </a:pPr>
            <a:r>
              <a:rPr lang="en-US" altLang="en-US" dirty="0"/>
              <a:t>Weapons safety manager / EOD</a:t>
            </a:r>
          </a:p>
          <a:p>
            <a:pPr lvl="1">
              <a:lnSpc>
                <a:spcPct val="90000"/>
              </a:lnSpc>
            </a:pPr>
            <a:r>
              <a:rPr lang="en-US" altLang="en-US" dirty="0"/>
              <a:t>Etc.</a:t>
            </a:r>
          </a:p>
        </p:txBody>
      </p:sp>
      <p:pic>
        <p:nvPicPr>
          <p:cNvPr id="4" name="Picture 3" descr="Text&#10;&#10;Description automatically generated">
            <a:extLst>
              <a:ext uri="{FF2B5EF4-FFF2-40B4-BE49-F238E27FC236}">
                <a16:creationId xmlns:a16="http://schemas.microsoft.com/office/drawing/2014/main" id="{ED67BD32-BAB4-5BBB-92EE-09CDC62D8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9813" y="5475249"/>
            <a:ext cx="3933253" cy="773151"/>
          </a:xfrm>
          <a:prstGeom prst="rect">
            <a:avLst/>
          </a:prstGeom>
          <a:ln>
            <a:solidFill>
              <a:schemeClr val="tx1">
                <a:lumMod val="50000"/>
                <a:lumOff val="50000"/>
              </a:schemeClr>
            </a:solidFill>
          </a:ln>
        </p:spPr>
      </p:pic>
    </p:spTree>
    <p:extLst>
      <p:ext uri="{BB962C8B-B14F-4D97-AF65-F5344CB8AC3E}">
        <p14:creationId xmlns:p14="http://schemas.microsoft.com/office/powerpoint/2010/main" val="12652496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Recorder</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Office manager and contracting office liaison</a:t>
            </a:r>
          </a:p>
          <a:p>
            <a:pPr lvl="1">
              <a:lnSpc>
                <a:spcPct val="90000"/>
              </a:lnSpc>
            </a:pPr>
            <a:r>
              <a:rPr lang="en-US" altLang="en-US" dirty="0"/>
              <a:t>Admin support / transcription supervisor </a:t>
            </a:r>
          </a:p>
          <a:p>
            <a:pPr lvl="1">
              <a:lnSpc>
                <a:spcPct val="90000"/>
              </a:lnSpc>
            </a:pPr>
            <a:r>
              <a:rPr lang="en-US" altLang="en-US" dirty="0"/>
              <a:t>Establishes and maintains filing system (start today!)</a:t>
            </a:r>
          </a:p>
          <a:p>
            <a:pPr>
              <a:lnSpc>
                <a:spcPct val="90000"/>
              </a:lnSpc>
            </a:pPr>
            <a:r>
              <a:rPr lang="en-US" altLang="en-US" dirty="0"/>
              <a:t>Tracks everyone associated with mishap and investigation</a:t>
            </a:r>
          </a:p>
          <a:p>
            <a:pPr lvl="1">
              <a:lnSpc>
                <a:spcPct val="90000"/>
              </a:lnSpc>
            </a:pPr>
            <a:r>
              <a:rPr lang="en-US" altLang="en-US" dirty="0"/>
              <a:t>Keeps a list of people (potentially) involved in the mishap</a:t>
            </a:r>
          </a:p>
          <a:p>
            <a:pPr lvl="1">
              <a:lnSpc>
                <a:spcPct val="90000"/>
              </a:lnSpc>
            </a:pPr>
            <a:r>
              <a:rPr lang="en-US" altLang="en-US" dirty="0"/>
              <a:t>Keeps a list of ISB members and SIB members</a:t>
            </a:r>
          </a:p>
          <a:p>
            <a:pPr lvl="1">
              <a:lnSpc>
                <a:spcPct val="90000"/>
              </a:lnSpc>
            </a:pPr>
            <a:r>
              <a:rPr lang="en-US" altLang="en-US" dirty="0"/>
              <a:t>Track who can and cannot have access to wreckage and/or other mishap information </a:t>
            </a:r>
          </a:p>
          <a:p>
            <a:pPr marL="282575" lvl="1">
              <a:lnSpc>
                <a:spcPct val="90000"/>
              </a:lnSpc>
            </a:pPr>
            <a:r>
              <a:rPr lang="en-US" altLang="en-US" dirty="0"/>
              <a:t>A secondary member</a:t>
            </a:r>
          </a:p>
          <a:p>
            <a:pPr lvl="1">
              <a:lnSpc>
                <a:spcPct val="90000"/>
              </a:lnSpc>
            </a:pPr>
            <a:r>
              <a:rPr lang="en-US" altLang="en-US" dirty="0"/>
              <a:t>Non-voting member</a:t>
            </a:r>
          </a:p>
          <a:p>
            <a:pPr lvl="1">
              <a:lnSpc>
                <a:spcPct val="90000"/>
              </a:lnSpc>
            </a:pPr>
            <a:r>
              <a:rPr lang="en-US" altLang="en-US" dirty="0"/>
              <a:t>Is the backbone of investigation!!</a:t>
            </a:r>
          </a:p>
        </p:txBody>
      </p:sp>
      <p:pic>
        <p:nvPicPr>
          <p:cNvPr id="4" name="Picture 3" descr="A picture containing text&#10;&#10;Description automatically generated">
            <a:extLst>
              <a:ext uri="{FF2B5EF4-FFF2-40B4-BE49-F238E27FC236}">
                <a16:creationId xmlns:a16="http://schemas.microsoft.com/office/drawing/2014/main" id="{A8B89129-1812-5745-82E3-DCDBC7EC24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9580" y="4156147"/>
            <a:ext cx="3153487" cy="2092254"/>
          </a:xfrm>
          <a:prstGeom prst="rect">
            <a:avLst/>
          </a:prstGeom>
          <a:ln>
            <a:solidFill>
              <a:schemeClr val="tx1">
                <a:lumMod val="50000"/>
                <a:lumOff val="50000"/>
              </a:schemeClr>
            </a:solidFill>
          </a:ln>
        </p:spPr>
      </p:pic>
    </p:spTree>
    <p:extLst>
      <p:ext uri="{BB962C8B-B14F-4D97-AF65-F5344CB8AC3E}">
        <p14:creationId xmlns:p14="http://schemas.microsoft.com/office/powerpoint/2010/main" val="3671520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Members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Administrative Specialists</a:t>
            </a:r>
          </a:p>
          <a:p>
            <a:pPr>
              <a:lnSpc>
                <a:spcPct val="90000"/>
              </a:lnSpc>
            </a:pPr>
            <a:r>
              <a:rPr lang="en-US" altLang="en-US" dirty="0"/>
              <a:t>Representatives of contract / test agencies if they participate on the board</a:t>
            </a:r>
          </a:p>
          <a:p>
            <a:pPr>
              <a:lnSpc>
                <a:spcPct val="90000"/>
              </a:lnSpc>
            </a:pPr>
            <a:r>
              <a:rPr lang="en-US" altLang="en-US" dirty="0"/>
              <a:t>Human Factors Consultant </a:t>
            </a:r>
          </a:p>
          <a:p>
            <a:pPr>
              <a:lnSpc>
                <a:spcPct val="90000"/>
              </a:lnSpc>
            </a:pPr>
            <a:r>
              <a:rPr lang="en-US" altLang="en-US" dirty="0"/>
              <a:t>Technical Experts</a:t>
            </a:r>
          </a:p>
        </p:txBody>
      </p:sp>
      <p:pic>
        <p:nvPicPr>
          <p:cNvPr id="3" name="Picture 2" descr="Text&#10;&#10;Description automatically generated">
            <a:extLst>
              <a:ext uri="{FF2B5EF4-FFF2-40B4-BE49-F238E27FC236}">
                <a16:creationId xmlns:a16="http://schemas.microsoft.com/office/drawing/2014/main" id="{AD8FDE58-B48C-2919-7622-10D3D842F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9813" y="5475249"/>
            <a:ext cx="3933253" cy="773151"/>
          </a:xfrm>
          <a:prstGeom prst="rect">
            <a:avLst/>
          </a:prstGeom>
          <a:ln>
            <a:solidFill>
              <a:schemeClr val="tx1">
                <a:lumMod val="50000"/>
                <a:lumOff val="50000"/>
              </a:schemeClr>
            </a:solidFill>
          </a:ln>
        </p:spPr>
      </p:pic>
    </p:spTree>
    <p:extLst>
      <p:ext uri="{BB962C8B-B14F-4D97-AF65-F5344CB8AC3E}">
        <p14:creationId xmlns:p14="http://schemas.microsoft.com/office/powerpoint/2010/main" val="24296218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Interviews</a:t>
            </a:r>
          </a:p>
          <a:p>
            <a:pPr marL="0" indent="0" algn="ctr">
              <a:buNone/>
            </a:pPr>
            <a:r>
              <a:rPr lang="en-US" sz="6600" kern="0" dirty="0">
                <a:latin typeface="Arial" panose="020B0604020202020204" pitchFamily="34" charset="0"/>
                <a:cs typeface="Arial" panose="020B0604020202020204" pitchFamily="34" charset="0"/>
              </a:rPr>
              <a:t>(Privilege &amp; Non-Privilege)</a:t>
            </a:r>
          </a:p>
        </p:txBody>
      </p:sp>
    </p:spTree>
    <p:extLst>
      <p:ext uri="{BB962C8B-B14F-4D97-AF65-F5344CB8AC3E}">
        <p14:creationId xmlns:p14="http://schemas.microsoft.com/office/powerpoint/2010/main" val="21202558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i="1" dirty="0"/>
              <a:t>Privileged information </a:t>
            </a:r>
            <a:r>
              <a:rPr lang="en-US" altLang="en-US" dirty="0"/>
              <a:t>is exempt by law from disclosure outside USAF / USSF Safety Channels, including:</a:t>
            </a:r>
          </a:p>
          <a:p>
            <a:pPr lvl="1">
              <a:lnSpc>
                <a:spcPct val="90000"/>
              </a:lnSpc>
            </a:pPr>
            <a:r>
              <a:rPr lang="en-US" altLang="en-US" dirty="0"/>
              <a:t>Testimony given to investigators (e.g., Witness Statements)</a:t>
            </a:r>
          </a:p>
          <a:p>
            <a:pPr lvl="1">
              <a:lnSpc>
                <a:spcPct val="90000"/>
              </a:lnSpc>
            </a:pPr>
            <a:r>
              <a:rPr lang="en-US" altLang="en-US" dirty="0"/>
              <a:t>Information obtained from contractors</a:t>
            </a:r>
          </a:p>
          <a:p>
            <a:pPr lvl="1">
              <a:lnSpc>
                <a:spcPct val="90000"/>
              </a:lnSpc>
            </a:pPr>
            <a:r>
              <a:rPr lang="en-US" altLang="en-US" dirty="0"/>
              <a:t>Investigation deliberative process (e.g., Findings, Recommendations, etc.)</a:t>
            </a:r>
          </a:p>
          <a:p>
            <a:pPr lvl="1">
              <a:lnSpc>
                <a:spcPct val="90000"/>
              </a:lnSpc>
            </a:pPr>
            <a:r>
              <a:rPr lang="en-US" altLang="en-US" dirty="0"/>
              <a:t>Reports and briefings produced by Safety Investigation Boards</a:t>
            </a:r>
          </a:p>
          <a:p>
            <a:pPr>
              <a:lnSpc>
                <a:spcPct val="90000"/>
              </a:lnSpc>
            </a:pPr>
            <a:r>
              <a:rPr lang="en-US" altLang="en-US" i="1" dirty="0"/>
              <a:t>Non-privileged information </a:t>
            </a:r>
            <a:r>
              <a:rPr lang="en-US" altLang="en-US" dirty="0"/>
              <a:t>is “factual” information about a mishap (without analysis), including:</a:t>
            </a:r>
          </a:p>
          <a:p>
            <a:pPr lvl="1">
              <a:lnSpc>
                <a:spcPct val="90000"/>
              </a:lnSpc>
            </a:pPr>
            <a:r>
              <a:rPr lang="en-US" altLang="en-US" dirty="0"/>
              <a:t>Date and time</a:t>
            </a:r>
          </a:p>
          <a:p>
            <a:pPr lvl="1">
              <a:lnSpc>
                <a:spcPct val="90000"/>
              </a:lnSpc>
            </a:pPr>
            <a:r>
              <a:rPr lang="en-US" altLang="en-US" dirty="0"/>
              <a:t>Geographic or orbit location </a:t>
            </a:r>
          </a:p>
          <a:p>
            <a:pPr lvl="1">
              <a:lnSpc>
                <a:spcPct val="90000"/>
              </a:lnSpc>
            </a:pPr>
            <a:r>
              <a:rPr lang="en-US" altLang="en-US" dirty="0"/>
              <a:t>Equipment type</a:t>
            </a:r>
          </a:p>
          <a:p>
            <a:pPr lvl="1">
              <a:lnSpc>
                <a:spcPct val="90000"/>
              </a:lnSpc>
            </a:pPr>
            <a:r>
              <a:rPr lang="en-US" altLang="en-US" dirty="0"/>
              <a:t>Unedited pictures of the crash site</a:t>
            </a:r>
          </a:p>
          <a:p>
            <a:pPr lvl="1">
              <a:lnSpc>
                <a:spcPct val="90000"/>
              </a:lnSpc>
            </a:pPr>
            <a:r>
              <a:rPr lang="en-US" altLang="en-US" dirty="0"/>
              <a:t>Etc.</a:t>
            </a:r>
          </a:p>
        </p:txBody>
      </p:sp>
      <p:pic>
        <p:nvPicPr>
          <p:cNvPr id="4" name="Picture 3" descr="A picture containing toy&#10;&#10;Description automatically generated">
            <a:extLst>
              <a:ext uri="{FF2B5EF4-FFF2-40B4-BE49-F238E27FC236}">
                <a16:creationId xmlns:a16="http://schemas.microsoft.com/office/drawing/2014/main" id="{7C293326-2AB7-0031-50E2-B8AD4DD9BE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3862" y="4204144"/>
            <a:ext cx="2059205" cy="2044256"/>
          </a:xfrm>
          <a:prstGeom prst="rect">
            <a:avLst/>
          </a:prstGeom>
          <a:ln>
            <a:solidFill>
              <a:schemeClr val="tx1">
                <a:lumMod val="50000"/>
                <a:lumOff val="50000"/>
              </a:schemeClr>
            </a:solidFill>
          </a:ln>
        </p:spPr>
      </p:pic>
    </p:spTree>
    <p:extLst>
      <p:ext uri="{BB962C8B-B14F-4D97-AF65-F5344CB8AC3E}">
        <p14:creationId xmlns:p14="http://schemas.microsoft.com/office/powerpoint/2010/main" val="2985586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Protects the process by limiting access to SIB analysis</a:t>
            </a:r>
          </a:p>
          <a:p>
            <a:pPr lvl="1">
              <a:lnSpc>
                <a:spcPct val="90000"/>
              </a:lnSpc>
            </a:pPr>
            <a:r>
              <a:rPr lang="en-US" altLang="en-US" i="1" dirty="0"/>
              <a:t>No</a:t>
            </a:r>
            <a:r>
              <a:rPr lang="en-US" altLang="en-US" dirty="0"/>
              <a:t> restaurant or bar talk!</a:t>
            </a:r>
          </a:p>
          <a:p>
            <a:pPr lvl="1">
              <a:lnSpc>
                <a:spcPct val="90000"/>
              </a:lnSpc>
            </a:pPr>
            <a:r>
              <a:rPr lang="en-US" altLang="en-US" i="1" dirty="0"/>
              <a:t>No</a:t>
            </a:r>
            <a:r>
              <a:rPr lang="en-US" altLang="en-US" dirty="0"/>
              <a:t> talking to colleagues, friends, or family!</a:t>
            </a:r>
          </a:p>
          <a:p>
            <a:pPr>
              <a:lnSpc>
                <a:spcPct val="90000"/>
              </a:lnSpc>
            </a:pPr>
            <a:r>
              <a:rPr lang="en-US" altLang="en-US" dirty="0"/>
              <a:t>Have technical assistant reps and others outside the SIB sign the NDA, as appropriate for either contractors or military</a:t>
            </a:r>
          </a:p>
        </p:txBody>
      </p:sp>
      <p:pic>
        <p:nvPicPr>
          <p:cNvPr id="4" name="Picture 3" descr="A picture containing text, plate, tableware, dishware&#10;&#10;Description automatically generated">
            <a:extLst>
              <a:ext uri="{FF2B5EF4-FFF2-40B4-BE49-F238E27FC236}">
                <a16:creationId xmlns:a16="http://schemas.microsoft.com/office/drawing/2014/main" id="{0C3BFADF-4A1A-7A64-5C9B-C9B3C65ACD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4993" y="4393580"/>
            <a:ext cx="1858074" cy="1854820"/>
          </a:xfrm>
          <a:prstGeom prst="rect">
            <a:avLst/>
          </a:prstGeom>
          <a:ln>
            <a:solidFill>
              <a:schemeClr val="tx1">
                <a:lumMod val="50000"/>
                <a:lumOff val="50000"/>
              </a:schemeClr>
            </a:solidFill>
          </a:ln>
        </p:spPr>
      </p:pic>
    </p:spTree>
    <p:extLst>
      <p:ext uri="{BB962C8B-B14F-4D97-AF65-F5344CB8AC3E}">
        <p14:creationId xmlns:p14="http://schemas.microsoft.com/office/powerpoint/2010/main" val="27400247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7109459" cy="4743450"/>
          </a:xfrm>
        </p:spPr>
        <p:txBody>
          <a:bodyPr/>
          <a:lstStyle/>
          <a:p>
            <a:pPr>
              <a:lnSpc>
                <a:spcPct val="90000"/>
              </a:lnSpc>
            </a:pPr>
            <a:r>
              <a:rPr lang="en-US" altLang="en-US" dirty="0"/>
              <a:t>Review the </a:t>
            </a:r>
            <a:r>
              <a:rPr lang="en-US" altLang="en-US" i="1" dirty="0"/>
              <a:t>Safety Investigator SIB Interview Guide </a:t>
            </a:r>
            <a:r>
              <a:rPr lang="en-US" altLang="en-US" dirty="0"/>
              <a:t>found in the SIB Go-Package prior to conducting any interviews</a:t>
            </a:r>
          </a:p>
          <a:p>
            <a:pPr>
              <a:lnSpc>
                <a:spcPct val="90000"/>
              </a:lnSpc>
            </a:pPr>
            <a:r>
              <a:rPr lang="en-US" altLang="en-US" dirty="0"/>
              <a:t>Ensure your SIB has copies of all the required interview forms. </a:t>
            </a:r>
          </a:p>
        </p:txBody>
      </p:sp>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7498" y="1356407"/>
            <a:ext cx="3735569" cy="4963702"/>
          </a:xfrm>
          <a:prstGeom prst="rect">
            <a:avLst/>
          </a:prstGeom>
          <a:ln>
            <a:solidFill>
              <a:schemeClr val="bg2">
                <a:lumMod val="60000"/>
                <a:lumOff val="40000"/>
              </a:schemeClr>
            </a:solidFill>
          </a:ln>
        </p:spPr>
      </p:pic>
    </p:spTree>
    <p:extLst>
      <p:ext uri="{BB962C8B-B14F-4D97-AF65-F5344CB8AC3E}">
        <p14:creationId xmlns:p14="http://schemas.microsoft.com/office/powerpoint/2010/main" val="13731920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Who can offer Privilege?</a:t>
            </a:r>
          </a:p>
          <a:p>
            <a:pPr lvl="1">
              <a:lnSpc>
                <a:spcPct val="90000"/>
              </a:lnSpc>
            </a:pPr>
            <a:r>
              <a:rPr lang="en-US" altLang="en-US" dirty="0"/>
              <a:t>Designated ISB members </a:t>
            </a:r>
          </a:p>
          <a:p>
            <a:pPr lvl="1">
              <a:lnSpc>
                <a:spcPct val="90000"/>
              </a:lnSpc>
            </a:pPr>
            <a:r>
              <a:rPr lang="en-US" altLang="en-US" dirty="0"/>
              <a:t>Designated SIB members</a:t>
            </a:r>
          </a:p>
          <a:p>
            <a:pPr lvl="1">
              <a:lnSpc>
                <a:spcPct val="90000"/>
              </a:lnSpc>
            </a:pPr>
            <a:r>
              <a:rPr lang="en-US" altLang="en-US" dirty="0"/>
              <a:t>Single Investigating Officers</a:t>
            </a:r>
          </a:p>
          <a:p>
            <a:pPr>
              <a:lnSpc>
                <a:spcPct val="90000"/>
              </a:lnSpc>
            </a:pPr>
            <a:r>
              <a:rPr lang="en-US" altLang="en-US" dirty="0"/>
              <a:t>Who should privilege be offered to?</a:t>
            </a:r>
          </a:p>
          <a:p>
            <a:pPr lvl="1">
              <a:lnSpc>
                <a:spcPct val="90000"/>
              </a:lnSpc>
            </a:pPr>
            <a:r>
              <a:rPr lang="en-US" altLang="en-US" dirty="0"/>
              <a:t>Depends on circumstances of the mishap</a:t>
            </a:r>
          </a:p>
          <a:p>
            <a:pPr lvl="2">
              <a:lnSpc>
                <a:spcPct val="90000"/>
              </a:lnSpc>
            </a:pPr>
            <a:r>
              <a:rPr lang="en-US" altLang="en-US" dirty="0"/>
              <a:t>Mishap aircrew</a:t>
            </a:r>
          </a:p>
          <a:p>
            <a:pPr lvl="2">
              <a:lnSpc>
                <a:spcPct val="90000"/>
              </a:lnSpc>
            </a:pPr>
            <a:r>
              <a:rPr lang="en-US" altLang="en-US" dirty="0"/>
              <a:t>Crew chief</a:t>
            </a:r>
          </a:p>
          <a:p>
            <a:pPr lvl="2">
              <a:lnSpc>
                <a:spcPct val="90000"/>
              </a:lnSpc>
            </a:pPr>
            <a:r>
              <a:rPr lang="en-US" altLang="en-US" dirty="0"/>
              <a:t>Maintenance</a:t>
            </a:r>
          </a:p>
          <a:p>
            <a:pPr lvl="2">
              <a:lnSpc>
                <a:spcPct val="90000"/>
              </a:lnSpc>
            </a:pPr>
            <a:r>
              <a:rPr lang="en-US" altLang="en-US" dirty="0"/>
              <a:t>Launch or orbit experts</a:t>
            </a:r>
          </a:p>
          <a:p>
            <a:pPr lvl="2">
              <a:lnSpc>
                <a:spcPct val="90000"/>
              </a:lnSpc>
            </a:pPr>
            <a:r>
              <a:rPr lang="en-US" altLang="en-US" dirty="0"/>
              <a:t>Supervisors</a:t>
            </a:r>
          </a:p>
          <a:p>
            <a:pPr>
              <a:lnSpc>
                <a:spcPct val="90000"/>
              </a:lnSpc>
            </a:pPr>
            <a:r>
              <a:rPr lang="en-US" altLang="en-US" i="1" dirty="0"/>
              <a:t>Not all witnesses need / require promise of confidentiality</a:t>
            </a:r>
          </a:p>
        </p:txBody>
      </p:sp>
      <p:pic>
        <p:nvPicPr>
          <p:cNvPr id="4" name="Picture 3" descr="A picture containing text, toy, doll, vector graphics&#10;&#10;Description automatically generated">
            <a:extLst>
              <a:ext uri="{FF2B5EF4-FFF2-40B4-BE49-F238E27FC236}">
                <a16:creationId xmlns:a16="http://schemas.microsoft.com/office/drawing/2014/main" id="{040DE918-A36C-9C98-5440-98969CB10D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0402" y="4282068"/>
            <a:ext cx="2662665" cy="1966331"/>
          </a:xfrm>
          <a:prstGeom prst="rect">
            <a:avLst/>
          </a:prstGeom>
          <a:ln>
            <a:solidFill>
              <a:schemeClr val="tx1">
                <a:lumMod val="50000"/>
                <a:lumOff val="50000"/>
              </a:schemeClr>
            </a:solidFill>
          </a:ln>
        </p:spPr>
      </p:pic>
    </p:spTree>
    <p:extLst>
      <p:ext uri="{BB962C8B-B14F-4D97-AF65-F5344CB8AC3E}">
        <p14:creationId xmlns:p14="http://schemas.microsoft.com/office/powerpoint/2010/main" val="31476598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Witness 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Who should conduct the interviews?</a:t>
            </a:r>
          </a:p>
          <a:p>
            <a:pPr>
              <a:lnSpc>
                <a:spcPct val="90000"/>
              </a:lnSpc>
            </a:pPr>
            <a:r>
              <a:rPr lang="en-US" altLang="en-US" dirty="0"/>
              <a:t>Someone who is:</a:t>
            </a:r>
          </a:p>
          <a:p>
            <a:pPr lvl="1">
              <a:lnSpc>
                <a:spcPct val="90000"/>
              </a:lnSpc>
            </a:pPr>
            <a:r>
              <a:rPr lang="en-US" altLang="en-US" dirty="0"/>
              <a:t>Same gender, rank, and / or of the same job description</a:t>
            </a:r>
          </a:p>
          <a:p>
            <a:pPr lvl="1">
              <a:lnSpc>
                <a:spcPct val="90000"/>
              </a:lnSpc>
            </a:pPr>
            <a:r>
              <a:rPr lang="en-US" altLang="en-US" dirty="0"/>
              <a:t>A people person</a:t>
            </a:r>
          </a:p>
          <a:p>
            <a:pPr lvl="1">
              <a:lnSpc>
                <a:spcPct val="90000"/>
              </a:lnSpc>
            </a:pPr>
            <a:r>
              <a:rPr lang="en-US" altLang="en-US" dirty="0"/>
              <a:t>An “area” expert</a:t>
            </a:r>
          </a:p>
          <a:p>
            <a:pPr lvl="1">
              <a:lnSpc>
                <a:spcPct val="90000"/>
              </a:lnSpc>
            </a:pPr>
            <a:r>
              <a:rPr lang="en-US" altLang="en-US" dirty="0"/>
              <a:t>Who is available</a:t>
            </a:r>
          </a:p>
          <a:p>
            <a:pPr lvl="1">
              <a:lnSpc>
                <a:spcPct val="90000"/>
              </a:lnSpc>
            </a:pPr>
            <a:r>
              <a:rPr lang="en-US" altLang="en-US" dirty="0"/>
              <a:t>If two are sent -- only one conducts the interview</a:t>
            </a:r>
          </a:p>
          <a:p>
            <a:pPr>
              <a:lnSpc>
                <a:spcPct val="90000"/>
              </a:lnSpc>
            </a:pPr>
            <a:r>
              <a:rPr lang="en-US" altLang="en-US" i="1" dirty="0"/>
              <a:t>Don’t allow “observers” to sit in on the interview</a:t>
            </a:r>
          </a:p>
          <a:p>
            <a:pPr>
              <a:lnSpc>
                <a:spcPct val="90000"/>
              </a:lnSpc>
            </a:pPr>
            <a:r>
              <a:rPr lang="en-US" altLang="en-US" i="1" dirty="0"/>
              <a:t>Non-interviewers can listen to interview recordings after the fact, if necessary </a:t>
            </a:r>
            <a:r>
              <a:rPr lang="en-US" altLang="en-US" i="1" u="sng" dirty="0"/>
              <a:t>and</a:t>
            </a:r>
            <a:r>
              <a:rPr lang="en-US" altLang="en-US" i="1" dirty="0"/>
              <a:t> under appropriate circumstances </a:t>
            </a:r>
          </a:p>
        </p:txBody>
      </p:sp>
      <p:pic>
        <p:nvPicPr>
          <p:cNvPr id="4" name="Picture 3" descr="A picture containing text, clipart&#10;&#10;Description automatically generated">
            <a:extLst>
              <a:ext uri="{FF2B5EF4-FFF2-40B4-BE49-F238E27FC236}">
                <a16:creationId xmlns:a16="http://schemas.microsoft.com/office/drawing/2014/main" id="{01DF0BAB-596F-F924-B7A0-DECA9FA5C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551" y="4910528"/>
            <a:ext cx="1343516" cy="1337871"/>
          </a:xfrm>
          <a:prstGeom prst="rect">
            <a:avLst/>
          </a:prstGeom>
          <a:ln>
            <a:solidFill>
              <a:schemeClr val="tx1">
                <a:lumMod val="50000"/>
                <a:lumOff val="50000"/>
              </a:schemeClr>
            </a:solidFill>
          </a:ln>
        </p:spPr>
      </p:pic>
    </p:spTree>
    <p:extLst>
      <p:ext uri="{BB962C8B-B14F-4D97-AF65-F5344CB8AC3E}">
        <p14:creationId xmlns:p14="http://schemas.microsoft.com/office/powerpoint/2010/main" val="23466798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Witness 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Witness name and date on each recorded file</a:t>
            </a:r>
          </a:p>
          <a:p>
            <a:pPr lvl="1">
              <a:lnSpc>
                <a:spcPct val="90000"/>
              </a:lnSpc>
            </a:pPr>
            <a:r>
              <a:rPr lang="en-US" altLang="en-US" dirty="0"/>
              <a:t>Privileged or non-privileged interview</a:t>
            </a:r>
          </a:p>
          <a:p>
            <a:pPr>
              <a:lnSpc>
                <a:spcPct val="90000"/>
              </a:lnSpc>
            </a:pPr>
            <a:r>
              <a:rPr lang="en-US" altLang="en-US" dirty="0"/>
              <a:t>Establish a polite &amp; professional rapport</a:t>
            </a:r>
          </a:p>
          <a:p>
            <a:pPr lvl="1">
              <a:lnSpc>
                <a:spcPct val="90000"/>
              </a:lnSpc>
            </a:pPr>
            <a:r>
              <a:rPr lang="en-US" altLang="en-US" dirty="0"/>
              <a:t>It is not an interrogation</a:t>
            </a:r>
          </a:p>
          <a:p>
            <a:pPr>
              <a:lnSpc>
                <a:spcPct val="90000"/>
              </a:lnSpc>
            </a:pPr>
            <a:r>
              <a:rPr lang="en-US" altLang="en-US" dirty="0"/>
              <a:t>Let them talk </a:t>
            </a:r>
          </a:p>
          <a:p>
            <a:pPr lvl="1">
              <a:lnSpc>
                <a:spcPct val="90000"/>
              </a:lnSpc>
            </a:pPr>
            <a:r>
              <a:rPr lang="en-US" altLang="en-US" dirty="0"/>
              <a:t>Do not interrupt a witness while they are narrating an event</a:t>
            </a:r>
          </a:p>
          <a:p>
            <a:pPr>
              <a:lnSpc>
                <a:spcPct val="90000"/>
              </a:lnSpc>
            </a:pPr>
            <a:r>
              <a:rPr lang="en-US" altLang="en-US" dirty="0"/>
              <a:t>Question in a logical sequence</a:t>
            </a:r>
          </a:p>
          <a:p>
            <a:pPr lvl="1">
              <a:lnSpc>
                <a:spcPct val="90000"/>
              </a:lnSpc>
            </a:pPr>
            <a:r>
              <a:rPr lang="en-US" altLang="en-US" dirty="0"/>
              <a:t>Don’t lead the witness</a:t>
            </a:r>
          </a:p>
          <a:p>
            <a:pPr>
              <a:lnSpc>
                <a:spcPct val="90000"/>
              </a:lnSpc>
            </a:pPr>
            <a:r>
              <a:rPr lang="en-US" altLang="en-US" dirty="0"/>
              <a:t>Don’t argue / disagree / disapprove</a:t>
            </a:r>
          </a:p>
          <a:p>
            <a:pPr>
              <a:lnSpc>
                <a:spcPct val="90000"/>
              </a:lnSpc>
            </a:pPr>
            <a:r>
              <a:rPr lang="en-US" altLang="en-US" dirty="0"/>
              <a:t>If a witness provides a statement under medication, add a notation to their statement</a:t>
            </a:r>
          </a:p>
          <a:p>
            <a:pPr>
              <a:lnSpc>
                <a:spcPct val="90000"/>
              </a:lnSpc>
            </a:pPr>
            <a:r>
              <a:rPr lang="en-US" altLang="en-US" dirty="0"/>
              <a:t>Don’t let witness question you</a:t>
            </a:r>
          </a:p>
        </p:txBody>
      </p:sp>
    </p:spTree>
    <p:extLst>
      <p:ext uri="{BB962C8B-B14F-4D97-AF65-F5344CB8AC3E}">
        <p14:creationId xmlns:p14="http://schemas.microsoft.com/office/powerpoint/2010/main" val="989404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Crash Site</a:t>
            </a:r>
          </a:p>
        </p:txBody>
      </p:sp>
      <p:sp>
        <p:nvSpPr>
          <p:cNvPr id="3" name="Content Placeholder 2"/>
          <p:cNvSpPr>
            <a:spLocks noGrp="1"/>
          </p:cNvSpPr>
          <p:nvPr>
            <p:ph idx="1"/>
          </p:nvPr>
        </p:nvSpPr>
        <p:spPr>
          <a:xfrm>
            <a:off x="368301" y="1504950"/>
            <a:ext cx="11374966" cy="4743450"/>
          </a:xfrm>
        </p:spPr>
        <p:txBody>
          <a:bodyPr/>
          <a:lstStyle/>
          <a:p>
            <a:r>
              <a:rPr lang="en-US" dirty="0"/>
              <a:t>Crash Site &amp; Wreckage Authority:</a:t>
            </a:r>
          </a:p>
          <a:p>
            <a:pPr lvl="1"/>
            <a:r>
              <a:rPr lang="en-US" dirty="0"/>
              <a:t>Fire Chief – Rescue/Fire, Initial Response</a:t>
            </a:r>
          </a:p>
          <a:p>
            <a:pPr lvl="1"/>
            <a:r>
              <a:rPr lang="en-US" dirty="0"/>
              <a:t>Incident Commander/Recovery Operations Chief</a:t>
            </a:r>
          </a:p>
          <a:p>
            <a:pPr lvl="2"/>
            <a:r>
              <a:rPr lang="en-US" dirty="0"/>
              <a:t>EOD, HAZMAT, Bio-Environmental</a:t>
            </a:r>
          </a:p>
          <a:p>
            <a:pPr lvl="1"/>
            <a:r>
              <a:rPr lang="en-US" dirty="0"/>
              <a:t>Interim Safety Board</a:t>
            </a:r>
          </a:p>
          <a:p>
            <a:pPr lvl="2"/>
            <a:r>
              <a:rPr lang="en-US" dirty="0"/>
              <a:t>Document and Preserve</a:t>
            </a:r>
          </a:p>
          <a:p>
            <a:pPr lvl="2"/>
            <a:r>
              <a:rPr lang="en-US" dirty="0"/>
              <a:t>Crash Recovery (If necessary)</a:t>
            </a:r>
          </a:p>
          <a:p>
            <a:pPr lvl="1"/>
            <a:r>
              <a:rPr lang="en-US" dirty="0"/>
              <a:t>Safety Investigation Board</a:t>
            </a:r>
          </a:p>
          <a:p>
            <a:pPr lvl="2"/>
            <a:r>
              <a:rPr lang="en-US" dirty="0"/>
              <a:t>Crash Recovery (Most likely)</a:t>
            </a:r>
          </a:p>
          <a:p>
            <a:pPr lvl="2"/>
            <a:endParaRPr lang="en-US" dirty="0"/>
          </a:p>
          <a:p>
            <a:pPr lvl="2"/>
            <a:endParaRPr lang="en-US" dirty="0"/>
          </a:p>
          <a:p>
            <a:pPr lvl="2"/>
            <a:endParaRPr lang="en-US" dirty="0"/>
          </a:p>
          <a:p>
            <a:pPr marL="803275" lvl="2" indent="0">
              <a:buNone/>
            </a:pPr>
            <a:endParaRPr lang="en-US" dirty="0"/>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A blue sign with white text&#10;&#10;Description automatically generated with low confidence">
            <a:extLst>
              <a:ext uri="{FF2B5EF4-FFF2-40B4-BE49-F238E27FC236}">
                <a16:creationId xmlns:a16="http://schemas.microsoft.com/office/drawing/2014/main" id="{12474CBD-012B-A2D7-F9A5-8D4C9F49A8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1257" y="4337824"/>
            <a:ext cx="2841810" cy="1910576"/>
          </a:xfrm>
          <a:prstGeom prst="rect">
            <a:avLst/>
          </a:prstGeom>
          <a:ln>
            <a:solidFill>
              <a:schemeClr val="tx1">
                <a:lumMod val="50000"/>
                <a:lumOff val="50000"/>
              </a:schemeClr>
            </a:solidFill>
          </a:ln>
        </p:spPr>
      </p:pic>
    </p:spTree>
    <p:extLst>
      <p:ext uri="{BB962C8B-B14F-4D97-AF65-F5344CB8AC3E}">
        <p14:creationId xmlns:p14="http://schemas.microsoft.com/office/powerpoint/2010/main" val="10871205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Witness Interviews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Interviews typically go from general questioning to specifics</a:t>
            </a:r>
          </a:p>
          <a:p>
            <a:pPr lvl="1">
              <a:lnSpc>
                <a:spcPct val="90000"/>
              </a:lnSpc>
            </a:pPr>
            <a:r>
              <a:rPr lang="en-US" altLang="en-US" dirty="0"/>
              <a:t>From “Tell me what happened …”</a:t>
            </a:r>
          </a:p>
          <a:p>
            <a:pPr lvl="1">
              <a:lnSpc>
                <a:spcPct val="90000"/>
              </a:lnSpc>
            </a:pPr>
            <a:r>
              <a:rPr lang="en-US" altLang="en-US" dirty="0"/>
              <a:t>To “Which checklist did you follow and why …”</a:t>
            </a:r>
          </a:p>
          <a:p>
            <a:pPr lvl="1">
              <a:lnSpc>
                <a:spcPct val="90000"/>
              </a:lnSpc>
            </a:pPr>
            <a:r>
              <a:rPr lang="en-US" altLang="en-US" dirty="0"/>
              <a:t>3 to 6 (multiple) interviews with mishap participants / observers</a:t>
            </a:r>
          </a:p>
          <a:p>
            <a:pPr lvl="1">
              <a:lnSpc>
                <a:spcPct val="90000"/>
              </a:lnSpc>
            </a:pPr>
            <a:r>
              <a:rPr lang="en-US" altLang="en-US" dirty="0"/>
              <a:t>Take notes to highlight details for further questioning or investigation</a:t>
            </a:r>
          </a:p>
        </p:txBody>
      </p:sp>
      <p:pic>
        <p:nvPicPr>
          <p:cNvPr id="4" name="Picture 3" descr="A picture containing text&#10;&#10;Description automatically generated">
            <a:extLst>
              <a:ext uri="{FF2B5EF4-FFF2-40B4-BE49-F238E27FC236}">
                <a16:creationId xmlns:a16="http://schemas.microsoft.com/office/drawing/2014/main" id="{283E69E6-C17D-3CD3-0A2D-5D7F05864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7801" y="4343134"/>
            <a:ext cx="1905266" cy="1905266"/>
          </a:xfrm>
          <a:prstGeom prst="rect">
            <a:avLst/>
          </a:prstGeom>
          <a:ln>
            <a:solidFill>
              <a:schemeClr val="tx1">
                <a:lumMod val="50000"/>
                <a:lumOff val="50000"/>
              </a:schemeClr>
            </a:solidFill>
          </a:ln>
        </p:spPr>
      </p:pic>
    </p:spTree>
    <p:extLst>
      <p:ext uri="{BB962C8B-B14F-4D97-AF65-F5344CB8AC3E}">
        <p14:creationId xmlns:p14="http://schemas.microsoft.com/office/powerpoint/2010/main" val="3842126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of Information</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Who can a SIB release information to?</a:t>
            </a:r>
          </a:p>
          <a:p>
            <a:pPr lvl="1">
              <a:lnSpc>
                <a:spcPct val="90000"/>
              </a:lnSpc>
            </a:pPr>
            <a:r>
              <a:rPr lang="en-US" altLang="en-US" dirty="0"/>
              <a:t>The SIB </a:t>
            </a:r>
            <a:r>
              <a:rPr lang="en-US" altLang="en-US" i="1" dirty="0"/>
              <a:t>can</a:t>
            </a:r>
            <a:r>
              <a:rPr lang="en-US" altLang="en-US" dirty="0"/>
              <a:t> release information to:</a:t>
            </a:r>
          </a:p>
          <a:p>
            <a:pPr lvl="2">
              <a:lnSpc>
                <a:spcPct val="90000"/>
              </a:lnSpc>
            </a:pPr>
            <a:r>
              <a:rPr lang="en-US" altLang="en-US" dirty="0"/>
              <a:t>The Convening Authority</a:t>
            </a:r>
          </a:p>
          <a:p>
            <a:pPr lvl="2">
              <a:lnSpc>
                <a:spcPct val="90000"/>
              </a:lnSpc>
            </a:pPr>
            <a:r>
              <a:rPr lang="en-US" altLang="en-US" dirty="0"/>
              <a:t>*You are working for the Convening Authority</a:t>
            </a:r>
          </a:p>
          <a:p>
            <a:pPr lvl="2">
              <a:lnSpc>
                <a:spcPct val="90000"/>
              </a:lnSpc>
            </a:pPr>
            <a:r>
              <a:rPr lang="en-US" altLang="en-US" dirty="0"/>
              <a:t>Convening Authority Safety Staff</a:t>
            </a:r>
          </a:p>
          <a:p>
            <a:pPr lvl="2">
              <a:lnSpc>
                <a:spcPct val="90000"/>
              </a:lnSpc>
            </a:pPr>
            <a:r>
              <a:rPr lang="en-US" altLang="en-US" dirty="0"/>
              <a:t>AFSEC</a:t>
            </a:r>
          </a:p>
          <a:p>
            <a:pPr lvl="1">
              <a:lnSpc>
                <a:spcPct val="90000"/>
              </a:lnSpc>
            </a:pPr>
            <a:r>
              <a:rPr lang="en-US" altLang="en-US" dirty="0"/>
              <a:t>The SIB </a:t>
            </a:r>
            <a:r>
              <a:rPr lang="en-US" altLang="en-US" i="1" dirty="0"/>
              <a:t>cannot</a:t>
            </a:r>
            <a:r>
              <a:rPr lang="en-US" altLang="en-US" dirty="0"/>
              <a:t> release information to:</a:t>
            </a:r>
          </a:p>
          <a:p>
            <a:pPr lvl="2">
              <a:lnSpc>
                <a:spcPct val="90000"/>
              </a:lnSpc>
            </a:pPr>
            <a:r>
              <a:rPr lang="en-US" altLang="en-US" dirty="0"/>
              <a:t>Rest of the Convening Authority staff</a:t>
            </a:r>
          </a:p>
          <a:p>
            <a:pPr lvl="2">
              <a:lnSpc>
                <a:spcPct val="90000"/>
              </a:lnSpc>
            </a:pPr>
            <a:r>
              <a:rPr lang="en-US" altLang="en-US" dirty="0"/>
              <a:t>What about</a:t>
            </a:r>
          </a:p>
          <a:p>
            <a:pPr lvl="3">
              <a:lnSpc>
                <a:spcPct val="90000"/>
              </a:lnSpc>
            </a:pPr>
            <a:r>
              <a:rPr lang="en-US" altLang="en-US" dirty="0"/>
              <a:t>Mishap Wing / Commanders or</a:t>
            </a:r>
          </a:p>
          <a:p>
            <a:pPr lvl="3">
              <a:lnSpc>
                <a:spcPct val="90000"/>
              </a:lnSpc>
            </a:pPr>
            <a:r>
              <a:rPr lang="en-US" altLang="en-US" dirty="0"/>
              <a:t>Mishap Delta / Commanders???</a:t>
            </a:r>
          </a:p>
          <a:p>
            <a:pPr lvl="2">
              <a:lnSpc>
                <a:spcPct val="90000"/>
              </a:lnSpc>
            </a:pPr>
            <a:r>
              <a:rPr lang="en-US" altLang="en-US" dirty="0"/>
              <a:t>NO!</a:t>
            </a:r>
          </a:p>
        </p:txBody>
      </p:sp>
      <p:pic>
        <p:nvPicPr>
          <p:cNvPr id="4" name="Picture 3" descr="Diagram&#10;&#10;Description automatically generated">
            <a:extLst>
              <a:ext uri="{FF2B5EF4-FFF2-40B4-BE49-F238E27FC236}">
                <a16:creationId xmlns:a16="http://schemas.microsoft.com/office/drawing/2014/main" id="{158578FF-2803-9A98-A703-39AA9FB7A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8673" y="3776211"/>
            <a:ext cx="2480940" cy="2472189"/>
          </a:xfrm>
          <a:prstGeom prst="rect">
            <a:avLst/>
          </a:prstGeom>
          <a:ln>
            <a:solidFill>
              <a:schemeClr val="tx1">
                <a:lumMod val="50000"/>
                <a:lumOff val="50000"/>
              </a:schemeClr>
            </a:solidFill>
          </a:ln>
        </p:spPr>
      </p:pic>
    </p:spTree>
    <p:extLst>
      <p:ext uri="{BB962C8B-B14F-4D97-AF65-F5344CB8AC3E}">
        <p14:creationId xmlns:p14="http://schemas.microsoft.com/office/powerpoint/2010/main" val="325607659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of Information</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What if???</a:t>
            </a:r>
          </a:p>
          <a:p>
            <a:pPr>
              <a:lnSpc>
                <a:spcPct val="90000"/>
              </a:lnSpc>
            </a:pPr>
            <a:r>
              <a:rPr lang="en-US" altLang="en-US" dirty="0"/>
              <a:t>Investigators discover information which seriously impacts the operation of a weapon system.</a:t>
            </a:r>
          </a:p>
          <a:p>
            <a:pPr lvl="1">
              <a:lnSpc>
                <a:spcPct val="90000"/>
              </a:lnSpc>
            </a:pPr>
            <a:r>
              <a:rPr lang="en-US" altLang="en-US" dirty="0"/>
              <a:t>Immediately notify the Convening Authority and, potentially, the unit commander</a:t>
            </a:r>
          </a:p>
          <a:p>
            <a:pPr lvl="1">
              <a:lnSpc>
                <a:spcPct val="90000"/>
              </a:lnSpc>
            </a:pPr>
            <a:r>
              <a:rPr lang="en-US" altLang="en-US" dirty="0"/>
              <a:t>Regardless of whether such information is associated with the mishap currently under investigation or not </a:t>
            </a:r>
          </a:p>
          <a:p>
            <a:pPr lvl="1">
              <a:lnSpc>
                <a:spcPct val="90000"/>
              </a:lnSpc>
            </a:pPr>
            <a:r>
              <a:rPr lang="en-US" altLang="en-US" dirty="0"/>
              <a:t>The convening authority will notify other action agencies, the appropriate program manager for the weapon system or other items involved, the weapons system lead command, and HQ AFSEC</a:t>
            </a:r>
          </a:p>
          <a:p>
            <a:pPr lvl="1">
              <a:lnSpc>
                <a:spcPct val="90000"/>
              </a:lnSpc>
            </a:pPr>
            <a:r>
              <a:rPr lang="en-US" altLang="en-US" dirty="0"/>
              <a:t>These action agencies must evaluate the nature and seriousness of the information, determine the proper response, and issue required instructions</a:t>
            </a:r>
          </a:p>
        </p:txBody>
      </p:sp>
      <p:pic>
        <p:nvPicPr>
          <p:cNvPr id="4" name="Picture 3" descr="Logo&#10;&#10;Description automatically generated with medium confidence">
            <a:extLst>
              <a:ext uri="{FF2B5EF4-FFF2-40B4-BE49-F238E27FC236}">
                <a16:creationId xmlns:a16="http://schemas.microsoft.com/office/drawing/2014/main" id="{534776B2-852C-21B9-5A6F-DFA6654AA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6644" y="5418959"/>
            <a:ext cx="3696423" cy="829441"/>
          </a:xfrm>
          <a:prstGeom prst="rect">
            <a:avLst/>
          </a:prstGeom>
          <a:ln>
            <a:solidFill>
              <a:schemeClr val="tx1">
                <a:lumMod val="50000"/>
                <a:lumOff val="50000"/>
              </a:schemeClr>
            </a:solidFill>
          </a:ln>
        </p:spPr>
      </p:pic>
    </p:spTree>
    <p:extLst>
      <p:ext uri="{BB962C8B-B14F-4D97-AF65-F5344CB8AC3E}">
        <p14:creationId xmlns:p14="http://schemas.microsoft.com/office/powerpoint/2010/main" val="37284409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Support </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Tech assist ROE:</a:t>
            </a:r>
          </a:p>
          <a:p>
            <a:pPr>
              <a:lnSpc>
                <a:spcPct val="90000"/>
              </a:lnSpc>
            </a:pPr>
            <a:r>
              <a:rPr lang="en-US" altLang="en-US" dirty="0"/>
              <a:t>Requested by SIB through HQ AFSEC</a:t>
            </a:r>
          </a:p>
          <a:p>
            <a:pPr lvl="1">
              <a:lnSpc>
                <a:spcPct val="90000"/>
              </a:lnSpc>
            </a:pPr>
            <a:r>
              <a:rPr lang="en-US" altLang="en-US" dirty="0"/>
              <a:t>Mishap Board Technical Assistance / DSN 246-5867 / Commercial 505-846-5867</a:t>
            </a:r>
          </a:p>
          <a:p>
            <a:pPr>
              <a:lnSpc>
                <a:spcPct val="90000"/>
              </a:lnSpc>
            </a:pPr>
            <a:r>
              <a:rPr lang="en-US" altLang="en-US" dirty="0"/>
              <a:t>Do not directly contact contractors or vendors for teardown and analysis without speaking to the System Manager or HQ AFSEC first</a:t>
            </a:r>
          </a:p>
          <a:p>
            <a:pPr lvl="1">
              <a:lnSpc>
                <a:spcPct val="90000"/>
              </a:lnSpc>
            </a:pPr>
            <a:r>
              <a:rPr lang="en-US" altLang="en-US" dirty="0"/>
              <a:t>Normally reps are paid by the SPO under contract </a:t>
            </a:r>
          </a:p>
          <a:p>
            <a:pPr lvl="1">
              <a:lnSpc>
                <a:spcPct val="90000"/>
              </a:lnSpc>
            </a:pPr>
            <a:r>
              <a:rPr lang="en-US" altLang="en-US" dirty="0"/>
              <a:t>Outside lab and/or specialists may need a contractual vehicle prior to providing any technical assistance</a:t>
            </a:r>
          </a:p>
        </p:txBody>
      </p:sp>
      <p:pic>
        <p:nvPicPr>
          <p:cNvPr id="7" name="Picture 6" descr="A picture containing indoor, toy&#10;&#10;Description automatically generated">
            <a:extLst>
              <a:ext uri="{FF2B5EF4-FFF2-40B4-BE49-F238E27FC236}">
                <a16:creationId xmlns:a16="http://schemas.microsoft.com/office/drawing/2014/main" id="{068DF0E8-E391-0376-D04D-7D7DC48941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5003" y="4433964"/>
            <a:ext cx="1908064" cy="1814436"/>
          </a:xfrm>
          <a:prstGeom prst="rect">
            <a:avLst/>
          </a:prstGeom>
          <a:ln>
            <a:solidFill>
              <a:schemeClr val="tx1">
                <a:lumMod val="50000"/>
                <a:lumOff val="50000"/>
              </a:schemeClr>
            </a:solidFill>
          </a:ln>
        </p:spPr>
      </p:pic>
    </p:spTree>
    <p:extLst>
      <p:ext uri="{BB962C8B-B14F-4D97-AF65-F5344CB8AC3E}">
        <p14:creationId xmlns:p14="http://schemas.microsoft.com/office/powerpoint/2010/main" val="15260850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Support </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There are two general types of technical support</a:t>
            </a:r>
          </a:p>
          <a:p>
            <a:pPr>
              <a:lnSpc>
                <a:spcPct val="90000"/>
              </a:lnSpc>
            </a:pPr>
            <a:r>
              <a:rPr lang="en-US" altLang="en-US" dirty="0"/>
              <a:t>Support from:</a:t>
            </a:r>
          </a:p>
          <a:p>
            <a:pPr lvl="1">
              <a:lnSpc>
                <a:spcPct val="90000"/>
              </a:lnSpc>
            </a:pPr>
            <a:r>
              <a:rPr lang="en-US" altLang="en-US" dirty="0"/>
              <a:t>The manufacturer / contractor that designed, built, or maintained the equipment (like GE, Lockheed Martin, etc.)</a:t>
            </a:r>
          </a:p>
          <a:p>
            <a:pPr lvl="1">
              <a:lnSpc>
                <a:spcPct val="90000"/>
              </a:lnSpc>
            </a:pPr>
            <a:r>
              <a:rPr lang="en-US" altLang="en-US" dirty="0"/>
              <a:t>DOD military / civilian personnel (like ALCs, SPO, Depot, AF Labs)</a:t>
            </a:r>
          </a:p>
          <a:p>
            <a:pPr>
              <a:lnSpc>
                <a:spcPct val="90000"/>
              </a:lnSpc>
            </a:pPr>
            <a:r>
              <a:rPr lang="en-US" altLang="en-US" dirty="0"/>
              <a:t>The distinction is important!</a:t>
            </a:r>
          </a:p>
          <a:p>
            <a:pPr lvl="1">
              <a:lnSpc>
                <a:spcPct val="90000"/>
              </a:lnSpc>
            </a:pPr>
            <a:r>
              <a:rPr lang="en-US" altLang="en-US" dirty="0"/>
              <a:t>The difference will determine how to go about requesting technical assistance and who is authorized to initiate the request</a:t>
            </a:r>
          </a:p>
        </p:txBody>
      </p:sp>
      <p:pic>
        <p:nvPicPr>
          <p:cNvPr id="4" name="Picture 3" descr="A picture containing gear&#10;&#10;Description automatically generated">
            <a:extLst>
              <a:ext uri="{FF2B5EF4-FFF2-40B4-BE49-F238E27FC236}">
                <a16:creationId xmlns:a16="http://schemas.microsoft.com/office/drawing/2014/main" id="{ACD01DAC-C6DF-AB74-7D30-2E120B29A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0" y="4577990"/>
            <a:ext cx="2265350" cy="1670410"/>
          </a:xfrm>
          <a:prstGeom prst="rect">
            <a:avLst/>
          </a:prstGeom>
          <a:ln>
            <a:solidFill>
              <a:schemeClr val="tx1">
                <a:lumMod val="50000"/>
                <a:lumOff val="50000"/>
              </a:schemeClr>
            </a:solidFill>
          </a:ln>
        </p:spPr>
      </p:pic>
    </p:spTree>
    <p:extLst>
      <p:ext uri="{BB962C8B-B14F-4D97-AF65-F5344CB8AC3E}">
        <p14:creationId xmlns:p14="http://schemas.microsoft.com/office/powerpoint/2010/main" val="149560165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MAAF</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Mishap Analysis and Animation Facility (MAAF)</a:t>
            </a:r>
          </a:p>
          <a:p>
            <a:pPr lvl="1">
              <a:lnSpc>
                <a:spcPct val="90000"/>
              </a:lnSpc>
            </a:pPr>
            <a:r>
              <a:rPr lang="en-US" altLang="en-US" dirty="0"/>
              <a:t>Air Force focal point for recovery of data from flight data recorders (FDR) and cockpit voice recorders (CVR) for USAF safety investigations per DAFI 91-204</a:t>
            </a:r>
          </a:p>
          <a:p>
            <a:pPr lvl="1">
              <a:lnSpc>
                <a:spcPct val="90000"/>
              </a:lnSpc>
            </a:pPr>
            <a:r>
              <a:rPr lang="en-US" altLang="en-US" dirty="0"/>
              <a:t>Contact the MAAF through the technical assistance hotline</a:t>
            </a:r>
          </a:p>
          <a:p>
            <a:pPr lvl="1">
              <a:lnSpc>
                <a:spcPct val="90000"/>
              </a:lnSpc>
            </a:pPr>
            <a:r>
              <a:rPr lang="en-US" altLang="en-US" dirty="0"/>
              <a:t>MAAF has organic capability to recover data from damaged recorders</a:t>
            </a:r>
          </a:p>
          <a:p>
            <a:pPr lvl="1">
              <a:lnSpc>
                <a:spcPct val="90000"/>
              </a:lnSpc>
            </a:pPr>
            <a:r>
              <a:rPr lang="en-US" altLang="en-US" dirty="0"/>
              <a:t>MAAF produces plots, tabular listings, copies of CVR and animations</a:t>
            </a:r>
          </a:p>
        </p:txBody>
      </p:sp>
      <p:sp>
        <p:nvSpPr>
          <p:cNvPr id="3" name="TextBox 2"/>
          <p:cNvSpPr txBox="1"/>
          <p:nvPr/>
        </p:nvSpPr>
        <p:spPr>
          <a:xfrm>
            <a:off x="3215987" y="4926563"/>
            <a:ext cx="4671472" cy="400110"/>
          </a:xfrm>
          <a:prstGeom prst="rect">
            <a:avLst/>
          </a:prstGeom>
          <a:noFill/>
          <a:ln>
            <a:solidFill>
              <a:schemeClr val="accent1">
                <a:lumMod val="20000"/>
                <a:lumOff val="80000"/>
              </a:schemeClr>
            </a:solidFill>
          </a:ln>
        </p:spPr>
        <p:txBody>
          <a:bodyPr wrap="none" rtlCol="0">
            <a:spAutoFit/>
          </a:bodyPr>
          <a:lstStyle/>
          <a:p>
            <a:r>
              <a:rPr lang="en-US" sz="2000" dirty="0"/>
              <a:t>Is this slide needed for space mishaps?</a:t>
            </a:r>
          </a:p>
        </p:txBody>
      </p:sp>
    </p:spTree>
    <p:extLst>
      <p:ext uri="{BB962C8B-B14F-4D97-AF65-F5344CB8AC3E}">
        <p14:creationId xmlns:p14="http://schemas.microsoft.com/office/powerpoint/2010/main" val="233704347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Narrative</a:t>
            </a:r>
          </a:p>
        </p:txBody>
      </p:sp>
    </p:spTree>
    <p:extLst>
      <p:ext uri="{BB962C8B-B14F-4D97-AF65-F5344CB8AC3E}">
        <p14:creationId xmlns:p14="http://schemas.microsoft.com/office/powerpoint/2010/main" val="19781249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The non-privileged exhibits or documents make up Part 1 of the report</a:t>
            </a:r>
          </a:p>
          <a:p>
            <a:pPr>
              <a:lnSpc>
                <a:spcPct val="90000"/>
              </a:lnSpc>
            </a:pPr>
            <a:r>
              <a:rPr lang="en-US" altLang="en-US" dirty="0"/>
              <a:t>They are considered “factual”</a:t>
            </a:r>
          </a:p>
          <a:p>
            <a:pPr>
              <a:lnSpc>
                <a:spcPct val="90000"/>
              </a:lnSpc>
            </a:pPr>
            <a:r>
              <a:rPr lang="en-US" altLang="en-US" dirty="0"/>
              <a:t>These various exhibits contain copies of:</a:t>
            </a:r>
          </a:p>
          <a:p>
            <a:pPr lvl="1">
              <a:lnSpc>
                <a:spcPct val="90000"/>
              </a:lnSpc>
            </a:pPr>
            <a:r>
              <a:rPr lang="en-US" altLang="en-US" dirty="0"/>
              <a:t>Maintenance records</a:t>
            </a:r>
          </a:p>
          <a:p>
            <a:pPr lvl="1">
              <a:lnSpc>
                <a:spcPct val="90000"/>
              </a:lnSpc>
            </a:pPr>
            <a:r>
              <a:rPr lang="en-US" altLang="en-US" dirty="0"/>
              <a:t>Photos of the crash site and a crash site diagram</a:t>
            </a:r>
          </a:p>
          <a:p>
            <a:pPr lvl="1">
              <a:lnSpc>
                <a:spcPct val="90000"/>
              </a:lnSpc>
            </a:pPr>
            <a:r>
              <a:rPr lang="en-US" altLang="en-US" dirty="0"/>
              <a:t>Non-privileged witness interviews</a:t>
            </a:r>
          </a:p>
          <a:p>
            <a:pPr lvl="1">
              <a:lnSpc>
                <a:spcPct val="90000"/>
              </a:lnSpc>
            </a:pPr>
            <a:r>
              <a:rPr lang="en-US" altLang="en-US" dirty="0"/>
              <a:t>Space weather, if applicable</a:t>
            </a:r>
          </a:p>
          <a:p>
            <a:pPr lvl="1">
              <a:lnSpc>
                <a:spcPct val="90000"/>
              </a:lnSpc>
            </a:pPr>
            <a:r>
              <a:rPr lang="en-US" altLang="en-US" dirty="0"/>
              <a:t>Etc.  </a:t>
            </a:r>
          </a:p>
          <a:p>
            <a:pPr>
              <a:lnSpc>
                <a:spcPct val="90000"/>
              </a:lnSpc>
            </a:pPr>
            <a:r>
              <a:rPr lang="en-US" altLang="en-US" dirty="0"/>
              <a:t>At the conclusion of the SIB, these exhibits are turned over to an AIB, if an AIB convenes</a:t>
            </a:r>
          </a:p>
          <a:p>
            <a:pPr lvl="1">
              <a:lnSpc>
                <a:spcPct val="90000"/>
              </a:lnSpc>
            </a:pPr>
            <a:r>
              <a:rPr lang="en-US" dirty="0"/>
              <a:t>“If witnesses provide statements without a promise of confidentiality, the interviewer will inform the witness that their statement will be provided to the Accident Investigation Board (if applicable) or other legal investigations and/or may be releasable to the public pursuant to a FOIA request.”  (DAFI 91-204, Paragraph 4.5.5.)</a:t>
            </a:r>
            <a:endParaRPr lang="en-US" altLang="en-US" dirty="0"/>
          </a:p>
        </p:txBody>
      </p:sp>
    </p:spTree>
    <p:extLst>
      <p:ext uri="{BB962C8B-B14F-4D97-AF65-F5344CB8AC3E}">
        <p14:creationId xmlns:p14="http://schemas.microsoft.com/office/powerpoint/2010/main" val="4403048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The privileged exhibits or documents make up Part 2 of the report</a:t>
            </a:r>
          </a:p>
          <a:p>
            <a:pPr>
              <a:lnSpc>
                <a:spcPct val="90000"/>
              </a:lnSpc>
            </a:pPr>
            <a:r>
              <a:rPr lang="en-US" altLang="en-US" dirty="0"/>
              <a:t>They are considered “factual”</a:t>
            </a:r>
          </a:p>
          <a:p>
            <a:pPr>
              <a:lnSpc>
                <a:spcPct val="90000"/>
              </a:lnSpc>
            </a:pPr>
            <a:r>
              <a:rPr lang="en-US" altLang="en-US" dirty="0"/>
              <a:t>These various exhibits contain copies of:</a:t>
            </a:r>
          </a:p>
          <a:p>
            <a:pPr lvl="1">
              <a:lnSpc>
                <a:spcPct val="90000"/>
              </a:lnSpc>
            </a:pPr>
            <a:r>
              <a:rPr lang="en-US" altLang="en-US" dirty="0"/>
              <a:t>Maps and charts</a:t>
            </a:r>
          </a:p>
          <a:p>
            <a:pPr lvl="1">
              <a:lnSpc>
                <a:spcPct val="90000"/>
              </a:lnSpc>
            </a:pPr>
            <a:r>
              <a:rPr lang="en-US" altLang="en-US" dirty="0"/>
              <a:t>Technical and engineering reports</a:t>
            </a:r>
          </a:p>
          <a:p>
            <a:pPr lvl="1">
              <a:lnSpc>
                <a:spcPct val="90000"/>
              </a:lnSpc>
            </a:pPr>
            <a:r>
              <a:rPr lang="en-US" altLang="en-US" dirty="0"/>
              <a:t>Testimony and witness statements</a:t>
            </a:r>
          </a:p>
          <a:p>
            <a:pPr lvl="1">
              <a:lnSpc>
                <a:spcPct val="90000"/>
              </a:lnSpc>
            </a:pPr>
            <a:r>
              <a:rPr lang="en-US" altLang="en-US" dirty="0"/>
              <a:t>Etc.  </a:t>
            </a:r>
          </a:p>
          <a:p>
            <a:pPr>
              <a:lnSpc>
                <a:spcPct val="90000"/>
              </a:lnSpc>
            </a:pPr>
            <a:r>
              <a:rPr lang="en-US" altLang="en-US" dirty="0"/>
              <a:t>Most privileged safety information “must not be revealed to any other investigation or used to support any legal proceedings or punitive actions resulting from the mishap.” (DAFI 91-204, Paragraph 4.8.3.4.)</a:t>
            </a:r>
          </a:p>
        </p:txBody>
      </p:sp>
      <p:pic>
        <p:nvPicPr>
          <p:cNvPr id="4" name="Picture 3" descr="Calendar&#10;&#10;Description automatically generated with low confidence">
            <a:extLst>
              <a:ext uri="{FF2B5EF4-FFF2-40B4-BE49-F238E27FC236}">
                <a16:creationId xmlns:a16="http://schemas.microsoft.com/office/drawing/2014/main" id="{735286FF-2BB4-9CFA-A32D-FFB29778B9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4293" y="5005270"/>
            <a:ext cx="1878774" cy="1243129"/>
          </a:xfrm>
          <a:prstGeom prst="rect">
            <a:avLst/>
          </a:prstGeom>
          <a:ln>
            <a:solidFill>
              <a:schemeClr val="tx1">
                <a:lumMod val="50000"/>
                <a:lumOff val="50000"/>
              </a:schemeClr>
            </a:solidFill>
          </a:ln>
        </p:spPr>
      </p:pic>
    </p:spTree>
    <p:extLst>
      <p:ext uri="{BB962C8B-B14F-4D97-AF65-F5344CB8AC3E}">
        <p14:creationId xmlns:p14="http://schemas.microsoft.com/office/powerpoint/2010/main" val="16960947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Narrative</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8" name="Content Placeholder 2"/>
          <p:cNvSpPr>
            <a:spLocks noGrp="1"/>
          </p:cNvSpPr>
          <p:nvPr>
            <p:ph idx="1"/>
          </p:nvPr>
        </p:nvSpPr>
        <p:spPr>
          <a:xfrm>
            <a:off x="368301" y="1504950"/>
            <a:ext cx="11197167" cy="4743450"/>
          </a:xfrm>
        </p:spPr>
        <p:txBody>
          <a:bodyPr/>
          <a:lstStyle/>
          <a:p>
            <a:pPr>
              <a:lnSpc>
                <a:spcPct val="90000"/>
              </a:lnSpc>
            </a:pPr>
            <a:r>
              <a:rPr lang="en-US" altLang="en-US" dirty="0"/>
              <a:t>The post-investigative exhibits or documents make up Part 3 of the report</a:t>
            </a:r>
          </a:p>
          <a:p>
            <a:pPr>
              <a:lnSpc>
                <a:spcPct val="90000"/>
              </a:lnSpc>
            </a:pPr>
            <a:r>
              <a:rPr lang="en-US" altLang="en-US" dirty="0"/>
              <a:t>They are considered “factual”</a:t>
            </a:r>
          </a:p>
          <a:p>
            <a:pPr>
              <a:lnSpc>
                <a:spcPct val="90000"/>
              </a:lnSpc>
            </a:pPr>
            <a:r>
              <a:rPr lang="en-US" altLang="en-US" dirty="0"/>
              <a:t>These various exhibits contain copies of:</a:t>
            </a:r>
          </a:p>
          <a:p>
            <a:pPr lvl="1">
              <a:lnSpc>
                <a:spcPct val="90000"/>
              </a:lnSpc>
            </a:pPr>
            <a:r>
              <a:rPr lang="en-US" altLang="en-US" dirty="0"/>
              <a:t>Investigation briefing</a:t>
            </a:r>
          </a:p>
          <a:p>
            <a:pPr lvl="1">
              <a:lnSpc>
                <a:spcPct val="90000"/>
              </a:lnSpc>
            </a:pPr>
            <a:r>
              <a:rPr lang="en-US" altLang="en-US" dirty="0"/>
              <a:t>Additional files, if available</a:t>
            </a:r>
          </a:p>
          <a:p>
            <a:pPr>
              <a:lnSpc>
                <a:spcPct val="90000"/>
              </a:lnSpc>
            </a:pPr>
            <a:r>
              <a:rPr lang="en-US" altLang="en-US" dirty="0"/>
              <a:t>These have the potential to be released to an AIB, but only if certain approval is granted – see the topic of </a:t>
            </a:r>
            <a:r>
              <a:rPr lang="en-US" altLang="en-US" i="1" dirty="0"/>
              <a:t>Authorized Use and Release of Privileged Safety Reports and Information </a:t>
            </a:r>
            <a:r>
              <a:rPr lang="en-US" altLang="en-US" dirty="0"/>
              <a:t>in DAFI 91-204 for further information</a:t>
            </a:r>
            <a:endParaRPr lang="en-US" altLang="en-US" i="1" dirty="0"/>
          </a:p>
        </p:txBody>
      </p:sp>
      <p:pic>
        <p:nvPicPr>
          <p:cNvPr id="7" name="Picture 6" descr="Text, whiteboard&#10;&#10;Description automatically generated">
            <a:extLst>
              <a:ext uri="{FF2B5EF4-FFF2-40B4-BE49-F238E27FC236}">
                <a16:creationId xmlns:a16="http://schemas.microsoft.com/office/drawing/2014/main" id="{07CE0A41-7236-4F04-7F62-AB7818765A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1267" y="4384848"/>
            <a:ext cx="2101799" cy="1863552"/>
          </a:xfrm>
          <a:prstGeom prst="rect">
            <a:avLst/>
          </a:prstGeom>
          <a:ln>
            <a:solidFill>
              <a:schemeClr val="tx1">
                <a:lumMod val="50000"/>
                <a:lumOff val="50000"/>
              </a:schemeClr>
            </a:solidFill>
          </a:ln>
        </p:spPr>
      </p:pic>
    </p:spTree>
    <p:extLst>
      <p:ext uri="{BB962C8B-B14F-4D97-AF65-F5344CB8AC3E}">
        <p14:creationId xmlns:p14="http://schemas.microsoft.com/office/powerpoint/2010/main" val="4285215295"/>
      </p:ext>
    </p:extLst>
  </p:cSld>
  <p:clrMapOvr>
    <a:masterClrMapping/>
  </p:clrMapOvr>
</p:sld>
</file>

<file path=ppt/theme/theme1.xml><?xml version="1.0" encoding="utf-8"?>
<a:theme xmlns:a="http://schemas.openxmlformats.org/drawingml/2006/main" name="4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DateandTime xmlns="81d76e57-358b-4421-8e35-ee887a16e535" xsi:nil="true"/>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DFD21D975C59B43AFAB5B302237FE8A" ma:contentTypeVersion="1" ma:contentTypeDescription="Create a new document." ma:contentTypeScope="" ma:versionID="5b30adaab5da9e6c17726d9da085eedf">
  <xsd:schema xmlns:xsd="http://www.w3.org/2001/XMLSchema" xmlns:xs="http://www.w3.org/2001/XMLSchema" xmlns:p="http://schemas.microsoft.com/office/2006/metadata/properties" xmlns:ns2="81d76e57-358b-4421-8e35-ee887a16e535" targetNamespace="http://schemas.microsoft.com/office/2006/metadata/properties" ma:root="true" ma:fieldsID="02ad07fbfac7255d45ce97fe9acd2a0c" ns2:_="">
    <xsd:import namespace="81d76e57-358b-4421-8e35-ee887a16e535"/>
    <xsd:element name="properties">
      <xsd:complexType>
        <xsd:sequence>
          <xsd:element name="documentManagement">
            <xsd:complexType>
              <xsd:all>
                <xsd:element ref="ns2:Dateand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d76e57-358b-4421-8e35-ee887a16e535" elementFormDefault="qualified">
    <xsd:import namespace="http://schemas.microsoft.com/office/2006/documentManagement/types"/>
    <xsd:import namespace="http://schemas.microsoft.com/office/infopath/2007/PartnerControls"/>
    <xsd:element name="DateandTime" ma:index="8" nillable="true" ma:displayName="Date and Time" ma:format="DateTime" ma:internalName="DateandTim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12CE21-DDE3-40B2-958C-28CC9B88C92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1d76e57-358b-4421-8e35-ee887a16e535"/>
    <ds:schemaRef ds:uri="http://www.w3.org/XML/1998/namespace"/>
    <ds:schemaRef ds:uri="http://purl.org/dc/dcmitype/"/>
  </ds:schemaRefs>
</ds:datastoreItem>
</file>

<file path=customXml/itemProps2.xml><?xml version="1.0" encoding="utf-8"?>
<ds:datastoreItem xmlns:ds="http://schemas.openxmlformats.org/officeDocument/2006/customXml" ds:itemID="{4A0E0235-97D6-4B54-B468-95B3CEA9F175}">
  <ds:schemaRefs>
    <ds:schemaRef ds:uri="http://schemas.microsoft.com/office/2006/metadata/longProperties"/>
  </ds:schemaRefs>
</ds:datastoreItem>
</file>

<file path=customXml/itemProps3.xml><?xml version="1.0" encoding="utf-8"?>
<ds:datastoreItem xmlns:ds="http://schemas.openxmlformats.org/officeDocument/2006/customXml" ds:itemID="{838EDF7F-F4FB-4D17-A45A-C5EF3BE7D9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d76e57-358b-4421-8e35-ee887a16e5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8395CD9-1A46-4ADF-B93F-DF08DEFFB8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Template>
  <TotalTime>18117</TotalTime>
  <Words>14241</Words>
  <Application>Microsoft Office PowerPoint</Application>
  <PresentationFormat>Widescreen</PresentationFormat>
  <Paragraphs>1619</Paragraphs>
  <Slides>142</Slides>
  <Notes>129</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142</vt:i4>
      </vt:variant>
    </vt:vector>
  </HeadingPairs>
  <TitlesOfParts>
    <vt:vector size="147" baseType="lpstr">
      <vt:lpstr>Arial</vt:lpstr>
      <vt:lpstr>Century Schoolbook</vt:lpstr>
      <vt:lpstr>Times New Roman</vt:lpstr>
      <vt:lpstr>Wingdings</vt:lpstr>
      <vt:lpstr>4_USAF(Unclas)</vt:lpstr>
      <vt:lpstr>ISB &amp; SIB Annual Refresher Training</vt:lpstr>
      <vt:lpstr>Overview</vt:lpstr>
      <vt:lpstr>DAFI 91-204</vt:lpstr>
      <vt:lpstr>PowerPoint Presentation</vt:lpstr>
      <vt:lpstr>Following a Mishap</vt:lpstr>
      <vt:lpstr>Following a Mishap</vt:lpstr>
      <vt:lpstr>Disaster Response Force</vt:lpstr>
      <vt:lpstr>Disaster Response Force</vt:lpstr>
      <vt:lpstr>Crash Site</vt:lpstr>
      <vt:lpstr>Recovery Operations Chief  &amp; Incident Commander</vt:lpstr>
      <vt:lpstr>PowerPoint Presentation</vt:lpstr>
      <vt:lpstr>ISB Responsibilities</vt:lpstr>
      <vt:lpstr>ISB Responsibilities</vt:lpstr>
      <vt:lpstr>ISB Procedures</vt:lpstr>
      <vt:lpstr>ISB Responsibilities</vt:lpstr>
      <vt:lpstr>PowerPoint Presentation</vt:lpstr>
      <vt:lpstr>ISB Procedures</vt:lpstr>
      <vt:lpstr>PowerPoint Presentation</vt:lpstr>
      <vt:lpstr>Mishap Class</vt:lpstr>
      <vt:lpstr>Mishap Class</vt:lpstr>
      <vt:lpstr>Mishaps Requiring a SIB</vt:lpstr>
      <vt:lpstr>PowerPoint Presentation</vt:lpstr>
      <vt:lpstr>Mishap Site Actions</vt:lpstr>
      <vt:lpstr>Priority Considerations</vt:lpstr>
      <vt:lpstr>Mishap Site Actions</vt:lpstr>
      <vt:lpstr>Mishap Site Actions</vt:lpstr>
      <vt:lpstr>Mishap Site Actions</vt:lpstr>
      <vt:lpstr>Mishap Site Actions</vt:lpstr>
      <vt:lpstr>Initial Walk Through</vt:lpstr>
      <vt:lpstr>Initial Walk Through</vt:lpstr>
      <vt:lpstr>Initial Walk Through</vt:lpstr>
      <vt:lpstr>Site Hazards</vt:lpstr>
      <vt:lpstr>Stake the Wreckage</vt:lpstr>
      <vt:lpstr>Stake the Wreckage</vt:lpstr>
      <vt:lpstr>Stake the Wreckage</vt:lpstr>
      <vt:lpstr>Photography</vt:lpstr>
      <vt:lpstr>Photography</vt:lpstr>
      <vt:lpstr>Photography</vt:lpstr>
      <vt:lpstr>Murphy’s Law</vt:lpstr>
      <vt:lpstr>PowerPoint Presentation</vt:lpstr>
      <vt:lpstr>Interviews</vt:lpstr>
      <vt:lpstr>Interviews</vt:lpstr>
      <vt:lpstr>Interviews</vt:lpstr>
      <vt:lpstr>Interviews</vt:lpstr>
      <vt:lpstr>Interviews</vt:lpstr>
      <vt:lpstr>Interviews</vt:lpstr>
      <vt:lpstr>Interviews</vt:lpstr>
      <vt:lpstr>Interviews</vt:lpstr>
      <vt:lpstr>PowerPoint Presentation</vt:lpstr>
      <vt:lpstr>Preliminary Reporting</vt:lpstr>
      <vt:lpstr>Preliminary Reporting</vt:lpstr>
      <vt:lpstr>Preliminary Reporting</vt:lpstr>
      <vt:lpstr>Preliminary Reporting</vt:lpstr>
      <vt:lpstr>PowerPoint Presentation</vt:lpstr>
      <vt:lpstr>SIB Arrival Preparation</vt:lpstr>
      <vt:lpstr>SIB Arrival Preparation</vt:lpstr>
      <vt:lpstr>SIB Arrival Preparation</vt:lpstr>
      <vt:lpstr>SIB Arrival</vt:lpstr>
      <vt:lpstr>ISB Handover to SIB</vt:lpstr>
      <vt:lpstr>Handover Points to Cover</vt:lpstr>
      <vt:lpstr>Handover Points to Cover</vt:lpstr>
      <vt:lpstr>PowerPoint Presentation</vt:lpstr>
      <vt:lpstr>Purpose of the SIB</vt:lpstr>
      <vt:lpstr>SIB Responsibilities</vt:lpstr>
      <vt:lpstr>Investigation Timeline</vt:lpstr>
      <vt:lpstr>Investigation Timeline</vt:lpstr>
      <vt:lpstr>SIB Deliverables</vt:lpstr>
      <vt:lpstr>SIB Deliverables</vt:lpstr>
      <vt:lpstr>SIB Deliverables</vt:lpstr>
      <vt:lpstr>Safety Investigation Guidance</vt:lpstr>
      <vt:lpstr>Getting Started - Overview</vt:lpstr>
      <vt:lpstr>Getting Started - Overview</vt:lpstr>
      <vt:lpstr>AFSAS Accounts</vt:lpstr>
      <vt:lpstr>Organize to Investigate</vt:lpstr>
      <vt:lpstr>PowerPoint Presentation</vt:lpstr>
      <vt:lpstr>Board President</vt:lpstr>
      <vt:lpstr>Investigating Officer (IO)</vt:lpstr>
      <vt:lpstr>AFSEC Representative</vt:lpstr>
      <vt:lpstr>Maintenance Expert</vt:lpstr>
      <vt:lpstr>Primary Members</vt:lpstr>
      <vt:lpstr>Recorder</vt:lpstr>
      <vt:lpstr>Secondary Members</vt:lpstr>
      <vt:lpstr>PowerPoint Presentation</vt:lpstr>
      <vt:lpstr>Interviews</vt:lpstr>
      <vt:lpstr>Interviews</vt:lpstr>
      <vt:lpstr>Interviews</vt:lpstr>
      <vt:lpstr>Interviews</vt:lpstr>
      <vt:lpstr>Witness Interviews</vt:lpstr>
      <vt:lpstr>Witness Interviews</vt:lpstr>
      <vt:lpstr>Witness Interviews</vt:lpstr>
      <vt:lpstr>Release of Information</vt:lpstr>
      <vt:lpstr>Release of Information</vt:lpstr>
      <vt:lpstr>Technical Support </vt:lpstr>
      <vt:lpstr>Technical Support </vt:lpstr>
      <vt:lpstr>MAAF</vt:lpstr>
      <vt:lpstr>PowerPoint Presentation</vt:lpstr>
      <vt:lpstr>Preparing the Narrative</vt:lpstr>
      <vt:lpstr>Preparing the Narrative</vt:lpstr>
      <vt:lpstr>Preparing the Narrative</vt:lpstr>
      <vt:lpstr>Preparing the Safety Report</vt:lpstr>
      <vt:lpstr>Narrative</vt:lpstr>
      <vt:lpstr>Narrative Data Sources</vt:lpstr>
      <vt:lpstr>Preparing the Narrative</vt:lpstr>
      <vt:lpstr>What to Why</vt:lpstr>
      <vt:lpstr>What to Why</vt:lpstr>
      <vt:lpstr>Preparing the Narrative</vt:lpstr>
      <vt:lpstr>Prepare the Report / Write the Narrative</vt:lpstr>
      <vt:lpstr>PowerPoint Presentation</vt:lpstr>
      <vt:lpstr>Factors</vt:lpstr>
      <vt:lpstr>Factors</vt:lpstr>
      <vt:lpstr>Factors</vt:lpstr>
      <vt:lpstr>Factors</vt:lpstr>
      <vt:lpstr>Factors</vt:lpstr>
      <vt:lpstr>Factors</vt:lpstr>
      <vt:lpstr>Writing</vt:lpstr>
      <vt:lpstr>Writing</vt:lpstr>
      <vt:lpstr>Writing</vt:lpstr>
      <vt:lpstr>Findings</vt:lpstr>
      <vt:lpstr>PowerPoint Presentation</vt:lpstr>
      <vt:lpstr>Findings</vt:lpstr>
      <vt:lpstr>Findings</vt:lpstr>
      <vt:lpstr>Findings</vt:lpstr>
      <vt:lpstr>Findings</vt:lpstr>
      <vt:lpstr>PowerPoint Presentation</vt:lpstr>
      <vt:lpstr>Causes</vt:lpstr>
      <vt:lpstr>Causes</vt:lpstr>
      <vt:lpstr>Causes</vt:lpstr>
      <vt:lpstr>Findings Example</vt:lpstr>
      <vt:lpstr>Findings Example</vt:lpstr>
      <vt:lpstr>The Scenario – Factors / Findings</vt:lpstr>
      <vt:lpstr>The Scenario – Factors</vt:lpstr>
      <vt:lpstr>PowerPoint Presentation</vt:lpstr>
      <vt:lpstr>Recommendations</vt:lpstr>
      <vt:lpstr>Developing Recommendations</vt:lpstr>
      <vt:lpstr>Developing Recommendations</vt:lpstr>
      <vt:lpstr>Developing Recommendations</vt:lpstr>
      <vt:lpstr>Developing Recommendations</vt:lpstr>
      <vt:lpstr>Developing Recommendations</vt:lpstr>
      <vt:lpstr>Recommendations - OPRs</vt:lpstr>
      <vt:lpstr>Recommendations</vt:lpstr>
      <vt:lpstr>Summary</vt:lpstr>
      <vt:lpstr>Questions?</vt:lpstr>
    </vt:vector>
  </TitlesOfParts>
  <Company>HQ USAF/______, Pentagon, DC 20330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Edelblute, Jason S Lt Col MIL USAF AF/SEI</dc:creator>
  <cp:lastModifiedBy>HESCH, SARA J Capt USAF ANG NMSTHQ/A1</cp:lastModifiedBy>
  <cp:revision>1537</cp:revision>
  <cp:lastPrinted>2023-02-08T15:00:59Z</cp:lastPrinted>
  <dcterms:created xsi:type="dcterms:W3CDTF">2000-04-26T18:38:01Z</dcterms:created>
  <dcterms:modified xsi:type="dcterms:W3CDTF">2023-12-06T20:34:02Z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0x0101004DFD21D975C59B43AFAB5B302237FE8A</vt:lpwstr>
  </property>
</Properties>
</file>